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37"/>
  </p:notesMasterIdLst>
  <p:sldIdLst>
    <p:sldId id="533" r:id="rId10"/>
    <p:sldId id="721" r:id="rId11"/>
    <p:sldId id="573" r:id="rId12"/>
    <p:sldId id="776" r:id="rId13"/>
    <p:sldId id="777" r:id="rId14"/>
    <p:sldId id="722" r:id="rId15"/>
    <p:sldId id="702" r:id="rId16"/>
    <p:sldId id="574" r:id="rId17"/>
    <p:sldId id="778" r:id="rId18"/>
    <p:sldId id="779" r:id="rId19"/>
    <p:sldId id="780" r:id="rId20"/>
    <p:sldId id="781" r:id="rId21"/>
    <p:sldId id="761" r:id="rId22"/>
    <p:sldId id="570" r:id="rId23"/>
    <p:sldId id="559" r:id="rId24"/>
    <p:sldId id="762" r:id="rId25"/>
    <p:sldId id="541" r:id="rId26"/>
    <p:sldId id="763" r:id="rId27"/>
    <p:sldId id="543" r:id="rId28"/>
    <p:sldId id="720" r:id="rId29"/>
    <p:sldId id="575" r:id="rId30"/>
    <p:sldId id="576" r:id="rId31"/>
    <p:sldId id="577" r:id="rId32"/>
    <p:sldId id="578" r:id="rId33"/>
    <p:sldId id="556" r:id="rId34"/>
    <p:sldId id="579" r:id="rId35"/>
    <p:sldId id="764" r:id="rId3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1506" y="-84"/>
      </p:cViewPr>
      <p:guideLst>
        <p:guide orient="horz" pos="221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9" name="日期占位符 2"/>
          <p:cNvSpPr>
            <a:spLocks noGrp="1"/>
          </p:cNvSpPr>
          <p:nvPr>
            <p:ph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algn="r"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68" name="幻灯片图像占位符 3"/>
          <p:cNvSpPr>
            <a:spLocks noGrp="1" noRo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9221" name="备注占位符 4"/>
          <p:cNvSpPr>
            <a:spLocks noGrp="1" noRot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22" name="页脚占位符 5"/>
          <p:cNvSpPr>
            <a:spLocks noGrp="1"/>
          </p:cNvSpPr>
          <p:nvPr>
            <p:ph type="ftr" sz="quarte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3" name="灯片编号占位符 6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260350"/>
            <a:ext cx="20574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6052930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628775"/>
            <a:ext cx="4032504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6846" y="1628775"/>
            <a:ext cx="4032504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1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advClick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0867" y="1552575"/>
            <a:ext cx="3864483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76238"/>
            <a:ext cx="1971675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76238"/>
            <a:ext cx="5800725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图片1"/>
          <p:cNvPicPr>
            <a:picLocks noChangeAspect="1"/>
          </p:cNvPicPr>
          <p:nvPr userDrawn="1"/>
        </p:nvPicPr>
        <p:blipFill>
          <a:blip r:embed="rId12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9144000" cy="59769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7" name="Text Box 3"/>
          <p:cNvGrpSpPr/>
          <p:nvPr userDrawn="1"/>
        </p:nvGrpSpPr>
        <p:grpSpPr>
          <a:xfrm>
            <a:off x="-4762" y="-4762"/>
            <a:ext cx="9155112" cy="711200"/>
            <a:chOff x="0" y="0"/>
            <a:chExt cx="5768" cy="449"/>
          </a:xfrm>
        </p:grpSpPr>
        <p:pic>
          <p:nvPicPr>
            <p:cNvPr id="1028" name="Text Box 3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68" cy="4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69" name="文本框 1028"/>
            <p:cNvSpPr txBox="1">
              <a:spLocks noChangeArrowheads="1"/>
            </p:cNvSpPr>
            <p:nvPr/>
          </p:nvSpPr>
          <p:spPr bwMode="auto">
            <a:xfrm>
              <a:off x="4" y="4"/>
              <a:ext cx="5760" cy="4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0" name="Rectangle 4"/>
          <p:cNvSpPr>
            <a:spLocks noGrp="1"/>
          </p:cNvSpPr>
          <p:nvPr>
            <p:ph type="body"/>
          </p:nvPr>
        </p:nvSpPr>
        <p:spPr>
          <a:xfrm>
            <a:off x="539750" y="1628775"/>
            <a:ext cx="82296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0" y="6858000"/>
            <a:ext cx="9144000" cy="0"/>
          </a:xfrm>
          <a:prstGeom prst="line">
            <a:avLst/>
          </a:prstGeom>
          <a:noFill/>
          <a:ln w="3175">
            <a:solidFill>
              <a:schemeClr val="bg1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57150" cmpd="thinThick">
            <a:solidFill>
              <a:srgbClr val="3399FF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6851650"/>
            <a:ext cx="9144000" cy="6350"/>
          </a:xfrm>
          <a:prstGeom prst="line">
            <a:avLst/>
          </a:prstGeom>
          <a:noFill/>
          <a:ln w="57150" cmpd="thinThick">
            <a:solidFill>
              <a:srgbClr val="3399FF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-28575" y="765175"/>
            <a:ext cx="9172575" cy="0"/>
          </a:xfrm>
          <a:prstGeom prst="line">
            <a:avLst/>
          </a:prstGeom>
          <a:noFill/>
          <a:ln w="101600">
            <a:solidFill>
              <a:srgbClr val="FFCC00">
                <a:alpha val="67842"/>
              </a:srgbClr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-28575" y="692150"/>
            <a:ext cx="9172575" cy="1588"/>
          </a:xfrm>
          <a:prstGeom prst="line">
            <a:avLst/>
          </a:prstGeom>
          <a:noFill/>
          <a:ln w="57150" cmpd="thinThick">
            <a:solidFill>
              <a:srgbClr val="3399FF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" name="Rectangle 10"/>
          <p:cNvSpPr>
            <a:spLocks noGrp="1"/>
          </p:cNvSpPr>
          <p:nvPr>
            <p:ph type="title"/>
          </p:nvPr>
        </p:nvSpPr>
        <p:spPr>
          <a:xfrm>
            <a:off x="1258888" y="260350"/>
            <a:ext cx="6192837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7" name="Group 11"/>
          <p:cNvGrpSpPr/>
          <p:nvPr userDrawn="1"/>
        </p:nvGrpSpPr>
        <p:grpSpPr>
          <a:xfrm>
            <a:off x="-63500" y="1196975"/>
            <a:ext cx="9207500" cy="647700"/>
            <a:chOff x="0" y="0"/>
            <a:chExt cx="5805" cy="408"/>
          </a:xfrm>
        </p:grpSpPr>
        <p:sp>
          <p:nvSpPr>
            <p:cNvPr id="1063" name="Line 12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4" name="Line 13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5" name="Line 14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6" name="Line 15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7" name="Line 16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34925" y="2205038"/>
            <a:ext cx="9144000" cy="0"/>
          </a:xfrm>
          <a:prstGeom prst="line">
            <a:avLst/>
          </a:prstGeom>
          <a:noFill/>
          <a:ln w="3175" cap="rnd">
            <a:solidFill>
              <a:schemeClr val="bg1"/>
            </a:solidFill>
            <a:prstDash val="sysDot"/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ine 18"/>
          <p:cNvSpPr>
            <a:spLocks noChangeShapeType="1"/>
          </p:cNvSpPr>
          <p:nvPr/>
        </p:nvSpPr>
        <p:spPr bwMode="auto">
          <a:xfrm>
            <a:off x="-28575" y="2708275"/>
            <a:ext cx="9136063" cy="0"/>
          </a:xfrm>
          <a:prstGeom prst="line">
            <a:avLst/>
          </a:prstGeom>
          <a:noFill/>
          <a:ln w="3175" cap="rnd">
            <a:solidFill>
              <a:schemeClr val="bg1"/>
            </a:solidFill>
            <a:prstDash val="sysDot"/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45" name="Group 19"/>
          <p:cNvGrpSpPr/>
          <p:nvPr userDrawn="1"/>
        </p:nvGrpSpPr>
        <p:grpSpPr>
          <a:xfrm>
            <a:off x="-28575" y="2925763"/>
            <a:ext cx="9207500" cy="647700"/>
            <a:chOff x="0" y="0"/>
            <a:chExt cx="5805" cy="408"/>
          </a:xfrm>
        </p:grpSpPr>
        <p:sp>
          <p:nvSpPr>
            <p:cNvPr id="1058" name="Line 20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Line 21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Line 22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Line 23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Line 24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51" name="Group 25"/>
          <p:cNvGrpSpPr/>
          <p:nvPr userDrawn="1"/>
        </p:nvGrpSpPr>
        <p:grpSpPr>
          <a:xfrm>
            <a:off x="-26987" y="3789363"/>
            <a:ext cx="9207500" cy="647700"/>
            <a:chOff x="0" y="0"/>
            <a:chExt cx="5805" cy="408"/>
          </a:xfrm>
        </p:grpSpPr>
        <p:sp>
          <p:nvSpPr>
            <p:cNvPr id="1053" name="Line 26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Line 27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Line 28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Line 29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Line 30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31"/>
          <p:cNvGrpSpPr/>
          <p:nvPr userDrawn="1"/>
        </p:nvGrpSpPr>
        <p:grpSpPr>
          <a:xfrm>
            <a:off x="-26987" y="5013325"/>
            <a:ext cx="9207500" cy="647700"/>
            <a:chOff x="0" y="0"/>
            <a:chExt cx="5805" cy="408"/>
          </a:xfrm>
        </p:grpSpPr>
        <p:sp>
          <p:nvSpPr>
            <p:cNvPr id="1048" name="Line 32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Line 33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Line 34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Line 35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Line 36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Group 37"/>
          <p:cNvGrpSpPr/>
          <p:nvPr userDrawn="1"/>
        </p:nvGrpSpPr>
        <p:grpSpPr>
          <a:xfrm>
            <a:off x="-63500" y="5661025"/>
            <a:ext cx="9207500" cy="647700"/>
            <a:chOff x="0" y="0"/>
            <a:chExt cx="5805" cy="408"/>
          </a:xfrm>
        </p:grpSpPr>
        <p:sp>
          <p:nvSpPr>
            <p:cNvPr id="1043" name="Line 38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Line 39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40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Line 41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Line 42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" name="Picture 43" descr="banner01"/>
          <p:cNvPicPr>
            <a:picLocks noChangeAspect="1"/>
          </p:cNvPicPr>
          <p:nvPr userDrawn="1"/>
        </p:nvPicPr>
        <p:blipFill>
          <a:blip r:embed="rId14">
            <a:lum bright="91998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1547813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2" name="日期占位符 1"/>
          <p:cNvSpPr>
            <a:spLocks noGrp="1"/>
          </p:cNvSpPr>
          <p:nvPr>
            <p:ph type="dt" sz="half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3" name="页脚占位符 2"/>
          <p:cNvSpPr>
            <a:spLocks noGrp="1"/>
          </p:cNvSpPr>
          <p:nvPr>
            <p:ph type="ftr" sz="quarte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4" name="灯片编号占位符 3"/>
          <p:cNvSpPr>
            <a:spLocks noGrp="1"/>
          </p:cNvSpPr>
          <p:nvPr>
            <p:ph type="sldNum" sz="quarter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074" name="Group 4"/>
          <p:cNvGrpSpPr/>
          <p:nvPr userDrawn="1"/>
        </p:nvGrpSpPr>
        <p:grpSpPr>
          <a:xfrm>
            <a:off x="457200" y="376238"/>
            <a:ext cx="1109663" cy="841375"/>
            <a:chOff x="0" y="0"/>
            <a:chExt cx="1747" cy="1324"/>
          </a:xfrm>
        </p:grpSpPr>
        <p:sp>
          <p:nvSpPr>
            <p:cNvPr id="3080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079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81" name="日期占位符 8"/>
          <p:cNvSpPr>
            <a:spLocks noGrp="1"/>
          </p:cNvSpPr>
          <p:nvPr>
            <p:ph type="dt" sz="half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82" name="页脚占位符 9"/>
          <p:cNvSpPr>
            <a:spLocks noGrp="1"/>
          </p:cNvSpPr>
          <p:nvPr>
            <p:ph type="ftr" sz="quarte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83" name="灯片编号占位符 10"/>
          <p:cNvSpPr>
            <a:spLocks noGrp="1"/>
          </p:cNvSpPr>
          <p:nvPr>
            <p:ph type="sldNum" sz="quarter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Group 2"/>
          <p:cNvGrpSpPr/>
          <p:nvPr userDrawn="1"/>
        </p:nvGrpSpPr>
        <p:grpSpPr>
          <a:xfrm>
            <a:off x="2952750" y="2784475"/>
            <a:ext cx="407988" cy="406400"/>
            <a:chOff x="0" y="0"/>
            <a:chExt cx="642" cy="642"/>
          </a:xfrm>
        </p:grpSpPr>
        <p:sp>
          <p:nvSpPr>
            <p:cNvPr id="2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642" cy="642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 rot="5400000">
              <a:off x="0" y="0"/>
              <a:ext cx="321" cy="321"/>
            </a:xfrm>
            <a:prstGeom prst="rtTriangle">
              <a:avLst/>
            </a:prstGeom>
            <a:solidFill>
              <a:srgbClr val="33333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 rot="-5400000">
              <a:off x="303" y="303"/>
              <a:ext cx="321" cy="321"/>
            </a:xfrm>
            <a:prstGeom prst="rtTriangle">
              <a:avLst/>
            </a:prstGeom>
            <a:solidFill>
              <a:srgbClr val="33333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2" name="Group 6"/>
          <p:cNvGrpSpPr/>
          <p:nvPr userDrawn="1"/>
        </p:nvGrpSpPr>
        <p:grpSpPr>
          <a:xfrm>
            <a:off x="2886075" y="2717800"/>
            <a:ext cx="407988" cy="407988"/>
            <a:chOff x="0" y="0"/>
            <a:chExt cx="642" cy="642"/>
          </a:xfrm>
        </p:grpSpPr>
        <p:sp>
          <p:nvSpPr>
            <p:cNvPr id="4105" name="AutoShape 7"/>
            <p:cNvSpPr>
              <a:spLocks noChangeArrowheads="1"/>
            </p:cNvSpPr>
            <p:nvPr/>
          </p:nvSpPr>
          <p:spPr bwMode="auto">
            <a:xfrm>
              <a:off x="0" y="0"/>
              <a:ext cx="642" cy="642"/>
            </a:xfrm>
            <a:prstGeom prst="roundRect">
              <a:avLst>
                <a:gd name="adj" fmla="val 16667"/>
              </a:avLst>
            </a:prstGeom>
            <a:solidFill>
              <a:srgbClr val="FC3159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06" name="AutoShape 8"/>
            <p:cNvSpPr>
              <a:spLocks noChangeArrowheads="1"/>
            </p:cNvSpPr>
            <p:nvPr/>
          </p:nvSpPr>
          <p:spPr bwMode="auto">
            <a:xfrm rot="5400000">
              <a:off x="0" y="0"/>
              <a:ext cx="321" cy="321"/>
            </a:xfrm>
            <a:prstGeom prst="rtTriangl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07" name="AutoShape 9"/>
            <p:cNvSpPr>
              <a:spLocks noChangeArrowheads="1"/>
            </p:cNvSpPr>
            <p:nvPr/>
          </p:nvSpPr>
          <p:spPr bwMode="auto">
            <a:xfrm rot="-5400000">
              <a:off x="303" y="303"/>
              <a:ext cx="321" cy="321"/>
            </a:xfrm>
            <a:prstGeom prst="rtTriangl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108" name="日期占位符 11"/>
          <p:cNvSpPr>
            <a:spLocks noGrp="1"/>
          </p:cNvSpPr>
          <p:nvPr>
            <p:ph type="dt" sz="half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09" name="页脚占位符 12"/>
          <p:cNvSpPr>
            <a:spLocks noGrp="1"/>
          </p:cNvSpPr>
          <p:nvPr>
            <p:ph type="ftr" sz="quarte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10" name="灯片编号占位符 13"/>
          <p:cNvSpPr>
            <a:spLocks noGrp="1"/>
          </p:cNvSpPr>
          <p:nvPr>
            <p:ph type="sldNum" sz="quarter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Group 4"/>
          <p:cNvGrpSpPr/>
          <p:nvPr userDrawn="1"/>
        </p:nvGrpSpPr>
        <p:grpSpPr>
          <a:xfrm>
            <a:off x="457200" y="376238"/>
            <a:ext cx="1109663" cy="841375"/>
            <a:chOff x="0" y="0"/>
            <a:chExt cx="1747" cy="1324"/>
          </a:xfrm>
        </p:grpSpPr>
        <p:sp>
          <p:nvSpPr>
            <p:cNvPr id="5128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5127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129" name="日期占位符 9"/>
          <p:cNvSpPr>
            <a:spLocks noGrp="1"/>
          </p:cNvSpPr>
          <p:nvPr>
            <p:ph type="dt" sz="half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30" name="页脚占位符 10"/>
          <p:cNvSpPr>
            <a:spLocks noGrp="1"/>
          </p:cNvSpPr>
          <p:nvPr>
            <p:ph type="ftr" sz="quarte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31" name="灯片编号占位符 11"/>
          <p:cNvSpPr>
            <a:spLocks noGrp="1"/>
          </p:cNvSpPr>
          <p:nvPr>
            <p:ph type="sldNum" sz="quarter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3" descr="#wm#_57_17_*Z"/>
          <p:cNvSpPr>
            <a:spLocks noChangeArrowheads="1"/>
          </p:cNvSpPr>
          <p:nvPr/>
        </p:nvSpPr>
        <p:spPr bwMode="auto">
          <a:xfrm>
            <a:off x="4933950" y="5408613"/>
            <a:ext cx="2609850" cy="252413"/>
          </a:xfrm>
          <a:prstGeom prst="rect">
            <a:avLst/>
          </a:prstGeom>
          <a:blipFill dpi="0" rotWithShape="0">
            <a:blip r:embed="rId12" cstate="print"/>
            <a:srcRect/>
            <a:tile tx="0" ty="0" sx="100000" sy="100000" flip="none" algn="tl"/>
          </a:blipFill>
          <a:ln w="9525">
            <a:noFill/>
            <a:miter lim="800000"/>
          </a:ln>
        </p:spPr>
        <p:txBody>
          <a:bodyPr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47" name="矩形 3" descr="#wm#_57_17_*Z"/>
          <p:cNvSpPr>
            <a:spLocks noChangeArrowheads="1"/>
          </p:cNvSpPr>
          <p:nvPr/>
        </p:nvSpPr>
        <p:spPr bwMode="auto">
          <a:xfrm>
            <a:off x="1585913" y="5408613"/>
            <a:ext cx="2611438" cy="252413"/>
          </a:xfrm>
          <a:prstGeom prst="rect">
            <a:avLst/>
          </a:prstGeom>
          <a:blipFill dpi="0" rotWithShape="0">
            <a:blip r:embed="rId12" cstate="print"/>
            <a:srcRect/>
            <a:tile tx="0" ty="0" sx="100000" sy="100000" flip="none" algn="tl"/>
          </a:blipFill>
          <a:ln w="9525">
            <a:noFill/>
            <a:miter lim="800000"/>
          </a:ln>
        </p:spPr>
        <p:txBody>
          <a:bodyPr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6148" name="Group 4"/>
          <p:cNvGrpSpPr/>
          <p:nvPr userDrawn="1"/>
        </p:nvGrpSpPr>
        <p:grpSpPr>
          <a:xfrm>
            <a:off x="457200" y="376238"/>
            <a:ext cx="1109663" cy="841375"/>
            <a:chOff x="0" y="0"/>
            <a:chExt cx="1747" cy="1324"/>
          </a:xfrm>
        </p:grpSpPr>
        <p:sp>
          <p:nvSpPr>
            <p:cNvPr id="6154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6153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5" name="日期占位符 6"/>
          <p:cNvSpPr>
            <a:spLocks noGrp="1"/>
          </p:cNvSpPr>
          <p:nvPr>
            <p:ph type="dt" sz="half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56" name="页脚占位符 7"/>
          <p:cNvSpPr>
            <a:spLocks noGrp="1"/>
          </p:cNvSpPr>
          <p:nvPr>
            <p:ph type="ftr" sz="quarte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57" name="灯片编号占位符 15"/>
          <p:cNvSpPr>
            <a:spLocks noGrp="1"/>
          </p:cNvSpPr>
          <p:nvPr>
            <p:ph type="sldNum" sz="quarter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170" name="Group 2"/>
          <p:cNvGrpSpPr/>
          <p:nvPr/>
        </p:nvGrpSpPr>
        <p:grpSpPr>
          <a:xfrm>
            <a:off x="2867025" y="1460500"/>
            <a:ext cx="3408363" cy="3408363"/>
            <a:chOff x="0" y="0"/>
            <a:chExt cx="5369" cy="5369"/>
          </a:xfrm>
        </p:grpSpPr>
        <p:pic>
          <p:nvPicPr>
            <p:cNvPr id="7171" name="Picture 3" descr="未标题-1_03_03"/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5369" cy="536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7172" name="AutoShape 4"/>
            <p:cNvCxnSpPr/>
            <p:nvPr userDrawn="1"/>
          </p:nvCxnSpPr>
          <p:spPr>
            <a:xfrm flipH="1">
              <a:off x="3696" y="840"/>
              <a:ext cx="927" cy="960"/>
            </a:xfrm>
            <a:prstGeom prst="straightConnector1">
              <a:avLst/>
            </a:prstGeom>
            <a:ln w="9525" cap="flat" cmpd="sng">
              <a:solidFill>
                <a:srgbClr val="333333"/>
              </a:solidFill>
              <a:prstDash val="solid"/>
              <a:bevel/>
              <a:headEnd type="none" w="med" len="med"/>
              <a:tailEnd type="oval" w="sm" len="sm"/>
            </a:ln>
          </p:spPr>
        </p:cxnSp>
        <p:cxnSp>
          <p:nvCxnSpPr>
            <p:cNvPr id="7173" name="AutoShape 5"/>
            <p:cNvCxnSpPr/>
            <p:nvPr userDrawn="1"/>
          </p:nvCxnSpPr>
          <p:spPr>
            <a:xfrm flipV="1">
              <a:off x="709" y="3614"/>
              <a:ext cx="870" cy="900"/>
            </a:xfrm>
            <a:prstGeom prst="straightConnector1">
              <a:avLst/>
            </a:prstGeom>
            <a:ln w="9525" cap="flat" cmpd="sng">
              <a:solidFill>
                <a:srgbClr val="FC3159"/>
              </a:solidFill>
              <a:prstDash val="solid"/>
              <a:bevel/>
              <a:headEnd type="none" w="med" len="med"/>
              <a:tailEnd type="oval" w="sm" len="sm"/>
            </a:ln>
          </p:spPr>
        </p:cxnSp>
      </p:grpSp>
      <p:grpSp>
        <p:nvGrpSpPr>
          <p:cNvPr id="7174" name="Group 8"/>
          <p:cNvGrpSpPr/>
          <p:nvPr/>
        </p:nvGrpSpPr>
        <p:grpSpPr>
          <a:xfrm>
            <a:off x="3175" y="6611938"/>
            <a:ext cx="9148763" cy="246062"/>
            <a:chOff x="0" y="0"/>
            <a:chExt cx="14408" cy="389"/>
          </a:xfrm>
        </p:grpSpPr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14409" cy="389"/>
            </a:xfrm>
            <a:prstGeom prst="rect">
              <a:avLst/>
            </a:prstGeom>
            <a:solidFill>
              <a:srgbClr val="33333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0" y="1"/>
              <a:ext cx="6972" cy="389"/>
            </a:xfrm>
            <a:prstGeom prst="rect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79" name="AutoShape 11"/>
            <p:cNvSpPr>
              <a:spLocks noChangeArrowheads="1"/>
            </p:cNvSpPr>
            <p:nvPr/>
          </p:nvSpPr>
          <p:spPr bwMode="auto">
            <a:xfrm>
              <a:off x="6750" y="1"/>
              <a:ext cx="444" cy="388"/>
            </a:xfrm>
            <a:prstGeom prst="parallelogram">
              <a:avLst>
                <a:gd name="adj" fmla="val 28608"/>
              </a:avLst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80" name="日期占位符 1"/>
          <p:cNvSpPr>
            <a:spLocks noGrp="1"/>
          </p:cNvSpPr>
          <p:nvPr>
            <p:ph type="dt" sz="half"/>
          </p:nvPr>
        </p:nvSpPr>
        <p:spPr>
          <a:xfrm>
            <a:off x="6286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81" name="页脚占位符 2"/>
          <p:cNvSpPr>
            <a:spLocks noGrp="1"/>
          </p:cNvSpPr>
          <p:nvPr>
            <p:ph type="ftr" sz="quarter"/>
          </p:nvPr>
        </p:nvSpPr>
        <p:spPr>
          <a:xfrm>
            <a:off x="3028950" y="6170613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82" name="灯片编号占位符 3"/>
          <p:cNvSpPr>
            <a:spLocks noGrp="1"/>
          </p:cNvSpPr>
          <p:nvPr>
            <p:ph type="sldNum" sz="quarter"/>
          </p:nvPr>
        </p:nvSpPr>
        <p:spPr>
          <a:xfrm>
            <a:off x="6457950" y="6170613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94" name="Group 4"/>
          <p:cNvGrpSpPr/>
          <p:nvPr userDrawn="1"/>
        </p:nvGrpSpPr>
        <p:grpSpPr>
          <a:xfrm>
            <a:off x="457200" y="376238"/>
            <a:ext cx="1109663" cy="841375"/>
            <a:chOff x="0" y="0"/>
            <a:chExt cx="1747" cy="1324"/>
          </a:xfrm>
        </p:grpSpPr>
        <p:sp>
          <p:nvSpPr>
            <p:cNvPr id="8200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199" name="Rectangle 2"/>
          <p:cNvSpPr>
            <a:spLocks noGrp="1"/>
          </p:cNvSpPr>
          <p:nvPr>
            <p:ph type="title"/>
          </p:nvPr>
        </p:nvSpPr>
        <p:spPr>
          <a:xfrm>
            <a:off x="1550988" y="376238"/>
            <a:ext cx="6964362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628650" y="1552575"/>
            <a:ext cx="78867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201" name="日期占位符 4"/>
          <p:cNvSpPr>
            <a:spLocks noGrp="1"/>
          </p:cNvSpPr>
          <p:nvPr>
            <p:ph type="dt" sz="half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202" name="页脚占位符 5"/>
          <p:cNvSpPr>
            <a:spLocks noGrp="1"/>
          </p:cNvSpPr>
          <p:nvPr>
            <p:ph type="ftr" sz="quarte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203" name="灯片编号占位符 6"/>
          <p:cNvSpPr>
            <a:spLocks noGrp="1"/>
          </p:cNvSpPr>
          <p:nvPr>
            <p:ph type="sldNum" sz="quarter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0.w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3.jpeg"/><Relationship Id="rId10" Type="http://schemas.openxmlformats.org/officeDocument/2006/relationships/image" Target="../media/image22.jpeg"/><Relationship Id="rId1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Rectangle 4"/>
          <p:cNvSpPr/>
          <p:nvPr/>
        </p:nvSpPr>
        <p:spPr>
          <a:xfrm>
            <a:off x="2714625" y="0"/>
            <a:ext cx="3449638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过程控制仪表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0" name="Text Box 62"/>
          <p:cNvSpPr txBox="1"/>
          <p:nvPr/>
        </p:nvSpPr>
        <p:spPr>
          <a:xfrm>
            <a:off x="644525" y="877888"/>
            <a:ext cx="7591425" cy="544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主讲教师    齐世清     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光电技术与仪器系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手  机： 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18633594230 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邮  箱：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2718463084@qq.com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办公地点：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科技楼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5011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实验教师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宋爱娟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光电技术与仪器系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手  机：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13833576083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邮  箱：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23083360@qq.com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实验地点：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科技楼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2002 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8305" name="对象 3"/>
          <p:cNvGraphicFramePr/>
          <p:nvPr/>
        </p:nvGraphicFramePr>
        <p:xfrm>
          <a:off x="-39687" y="576263"/>
          <a:ext cx="9183687" cy="646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39687" y="576263"/>
                        <a:ext cx="9183687" cy="646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6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7" name="文本框 1"/>
          <p:cNvSpPr txBox="1"/>
          <p:nvPr/>
        </p:nvSpPr>
        <p:spPr>
          <a:xfrm>
            <a:off x="4629150" y="762000"/>
            <a:ext cx="201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锅炉燃烧系统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629150" y="5154613"/>
            <a:ext cx="252413" cy="3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3502025" y="5943600"/>
            <a:ext cx="252413" cy="317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6648450" y="2884488"/>
            <a:ext cx="252413" cy="3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 flipV="1">
            <a:off x="7080250" y="1846263"/>
            <a:ext cx="4763" cy="2825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3935413" y="1425575"/>
            <a:ext cx="587375" cy="6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538288" y="2249488"/>
            <a:ext cx="7938" cy="8334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111875" y="3282950"/>
            <a:ext cx="320675" cy="31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6642100" y="3565525"/>
            <a:ext cx="6350" cy="9191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764338" y="5815013"/>
            <a:ext cx="320675" cy="4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791200" y="6672263"/>
            <a:ext cx="320675" cy="4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18" name="文本框 13"/>
          <p:cNvSpPr txBox="1"/>
          <p:nvPr/>
        </p:nvSpPr>
        <p:spPr>
          <a:xfrm>
            <a:off x="5226050" y="6489700"/>
            <a:ext cx="6619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炉渣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0" name="对象 3"/>
          <p:cNvGraphicFramePr/>
          <p:nvPr/>
        </p:nvGraphicFramePr>
        <p:xfrm>
          <a:off x="-39687" y="641350"/>
          <a:ext cx="9183687" cy="646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39687" y="641350"/>
                        <a:ext cx="9183687" cy="646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1" name="文本框 1"/>
          <p:cNvSpPr txBox="1"/>
          <p:nvPr/>
        </p:nvSpPr>
        <p:spPr>
          <a:xfrm>
            <a:off x="388938" y="762000"/>
            <a:ext cx="232568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汽轮机发电系统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547813" y="3549650"/>
            <a:ext cx="7938" cy="8334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 flipV="1">
            <a:off x="463550" y="3460750"/>
            <a:ext cx="153988" cy="3794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3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54" name="对象 3"/>
          <p:cNvGraphicFramePr/>
          <p:nvPr/>
        </p:nvGraphicFramePr>
        <p:xfrm>
          <a:off x="-20637" y="641350"/>
          <a:ext cx="9183687" cy="646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20637" y="641350"/>
                        <a:ext cx="9183687" cy="646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文本框 2"/>
          <p:cNvSpPr txBox="1"/>
          <p:nvPr/>
        </p:nvSpPr>
        <p:spPr>
          <a:xfrm>
            <a:off x="2960688" y="787400"/>
            <a:ext cx="171291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水循环系统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979488" y="5146675"/>
            <a:ext cx="0" cy="2651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H="1">
            <a:off x="1384300" y="5486400"/>
            <a:ext cx="427038" cy="317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815975" y="5915025"/>
            <a:ext cx="0" cy="39052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 flipV="1">
            <a:off x="185738" y="5489575"/>
            <a:ext cx="32067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3208338" y="2473325"/>
            <a:ext cx="6350" cy="325438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2527300" y="1965325"/>
            <a:ext cx="4763" cy="442913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179638" y="3744913"/>
            <a:ext cx="4763" cy="48260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557963" y="2241550"/>
            <a:ext cx="4572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137150" y="2408238"/>
            <a:ext cx="398463" cy="100013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7" name="矩形 8"/>
          <p:cNvSpPr/>
          <p:nvPr/>
        </p:nvSpPr>
        <p:spPr>
          <a:xfrm>
            <a:off x="625475" y="1325563"/>
            <a:ext cx="7554913" cy="5507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输煤系统：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皮带输送煤料，经过料斗磨煤机将煤磨成煤粉，经过排粉机将煤粉喷入锅炉。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检测控制量：称量煤料重量，喷入煤粉流量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等。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锅炉燃烧系统：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经过送风机及空气预热器将预热空气送入锅炉，与一定比值的煤粉混合燃烧加热汽包。将汽包水加热成过热蒸汽，作为汽轮机动力源。炉渣经底部排除，烟气经过除尘器，引风机由烟筒排除。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检测控制量：汽包水位温度，煤与空气空燃比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等。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汽轮机发电系统：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蒸汽吹动汽轮机叶片旋转发电，发出高压电经过主变压器及高压线传输到用户，由变压器转换为所需规格电压。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检测控制量：过热蒸汽温度压力，发电机转速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等。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水循环系统：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蒸汽经过冷凝器（自然、换热器）降温，经除氧器等化学处理，循环到汽包再次利用。为了节能，利用烟道气加热循环水。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检测控制量：冷凝器温度，水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PH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值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等。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378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379" name="文本框 5"/>
          <p:cNvSpPr txBox="1"/>
          <p:nvPr/>
        </p:nvSpPr>
        <p:spPr>
          <a:xfrm>
            <a:off x="711200" y="803275"/>
            <a:ext cx="502761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火力发电厂生产过程流程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1" name="Rectangle 5"/>
          <p:cNvSpPr/>
          <p:nvPr/>
        </p:nvSpPr>
        <p:spPr>
          <a:xfrm>
            <a:off x="420688" y="4237038"/>
            <a:ext cx="7932737" cy="185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具体目标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（1）高质高效。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（2）节能降耗；减员增效。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（3）提高企业的核心竞争力和经济效益。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2" name="Text Box 2"/>
          <p:cNvSpPr txBox="1"/>
          <p:nvPr/>
        </p:nvSpPr>
        <p:spPr>
          <a:xfrm>
            <a:off x="7516813" y="2560638"/>
            <a:ext cx="212725" cy="366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3"/>
          <p:cNvSpPr txBox="1"/>
          <p:nvPr/>
        </p:nvSpPr>
        <p:spPr>
          <a:xfrm>
            <a:off x="538163" y="862013"/>
            <a:ext cx="8235950" cy="1444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流程工业：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将一种或几种原料经过物理变化和化学变化生产出产品的过程。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（冶金、化工、石油、电力、轻工、建材、制药、食品等）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/>
          <p:nvPr/>
        </p:nvSpPr>
        <p:spPr>
          <a:xfrm>
            <a:off x="469900" y="2560638"/>
            <a:ext cx="8374063" cy="14462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过程控制系统（仪表）应用达到目标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过程（流程）工业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过程量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（温度、压力、流量、液位、成分），进行检测与控制，保证生产出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高质量的产品。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5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74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3425" name="Group 3"/>
          <p:cNvGrpSpPr/>
          <p:nvPr/>
        </p:nvGrpSpPr>
        <p:grpSpPr>
          <a:xfrm>
            <a:off x="503238" y="1636713"/>
            <a:ext cx="8453437" cy="531812"/>
            <a:chOff x="0" y="0"/>
            <a:chExt cx="5232" cy="336"/>
          </a:xfrm>
        </p:grpSpPr>
        <p:sp>
          <p:nvSpPr>
            <p:cNvPr id="103426" name="Rectangle 4"/>
            <p:cNvSpPr/>
            <p:nvPr/>
          </p:nvSpPr>
          <p:spPr>
            <a:xfrm>
              <a:off x="2976" y="0"/>
              <a:ext cx="52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A/D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7" name="Rectangle 5"/>
            <p:cNvSpPr/>
            <p:nvPr/>
          </p:nvSpPr>
          <p:spPr>
            <a:xfrm>
              <a:off x="3840" y="0"/>
              <a:ext cx="57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8" name="Rectangle 6"/>
            <p:cNvSpPr/>
            <p:nvPr/>
          </p:nvSpPr>
          <p:spPr>
            <a:xfrm>
              <a:off x="0" y="0"/>
              <a:ext cx="52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对象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9" name="Rectangle 7"/>
            <p:cNvSpPr/>
            <p:nvPr/>
          </p:nvSpPr>
          <p:spPr>
            <a:xfrm>
              <a:off x="812" y="0"/>
              <a:ext cx="76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压力传感器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0" name="Line 8"/>
            <p:cNvSpPr/>
            <p:nvPr/>
          </p:nvSpPr>
          <p:spPr>
            <a:xfrm>
              <a:off x="2688" y="19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1" name="Line 9"/>
            <p:cNvSpPr/>
            <p:nvPr/>
          </p:nvSpPr>
          <p:spPr>
            <a:xfrm>
              <a:off x="3504" y="19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2" name="Line 10"/>
            <p:cNvSpPr/>
            <p:nvPr/>
          </p:nvSpPr>
          <p:spPr>
            <a:xfrm>
              <a:off x="4416" y="19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3" name="Rectangle 11"/>
            <p:cNvSpPr/>
            <p:nvPr/>
          </p:nvSpPr>
          <p:spPr>
            <a:xfrm>
              <a:off x="4752" y="0"/>
              <a:ext cx="480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4" name="Rectangle 12"/>
            <p:cNvSpPr/>
            <p:nvPr/>
          </p:nvSpPr>
          <p:spPr>
            <a:xfrm>
              <a:off x="1824" y="0"/>
              <a:ext cx="864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信号调理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5" name="Line 13"/>
            <p:cNvSpPr/>
            <p:nvPr/>
          </p:nvSpPr>
          <p:spPr>
            <a:xfrm>
              <a:off x="1536" y="19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6" name="Line 14"/>
            <p:cNvSpPr/>
            <p:nvPr/>
          </p:nvSpPr>
          <p:spPr>
            <a:xfrm>
              <a:off x="528" y="19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</p:grpSp>
      <p:sp>
        <p:nvSpPr>
          <p:cNvPr id="103437" name="Text Box 15"/>
          <p:cNvSpPr txBox="1"/>
          <p:nvPr/>
        </p:nvSpPr>
        <p:spPr>
          <a:xfrm>
            <a:off x="8120063" y="3105150"/>
            <a:ext cx="13223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过程量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3438" name="Group 16"/>
          <p:cNvGrpSpPr/>
          <p:nvPr/>
        </p:nvGrpSpPr>
        <p:grpSpPr>
          <a:xfrm>
            <a:off x="142875" y="3046413"/>
            <a:ext cx="9145588" cy="2435225"/>
            <a:chOff x="0" y="0"/>
            <a:chExt cx="5280" cy="1536"/>
          </a:xfrm>
        </p:grpSpPr>
        <p:sp>
          <p:nvSpPr>
            <p:cNvPr id="103439" name="Rectangle 17"/>
            <p:cNvSpPr/>
            <p:nvPr/>
          </p:nvSpPr>
          <p:spPr>
            <a:xfrm>
              <a:off x="0" y="384"/>
              <a:ext cx="81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给定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0" name="Rectangle 18"/>
            <p:cNvSpPr/>
            <p:nvPr/>
          </p:nvSpPr>
          <p:spPr>
            <a:xfrm>
              <a:off x="1632" y="384"/>
              <a:ext cx="81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液位调节器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1" name="Rectangle 19"/>
            <p:cNvSpPr/>
            <p:nvPr/>
          </p:nvSpPr>
          <p:spPr>
            <a:xfrm>
              <a:off x="2784" y="384"/>
              <a:ext cx="9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电动调节阀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2" name="Rectangle 20"/>
            <p:cNvSpPr/>
            <p:nvPr/>
          </p:nvSpPr>
          <p:spPr>
            <a:xfrm>
              <a:off x="4032" y="384"/>
              <a:ext cx="864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3" name="Rectangle 21"/>
            <p:cNvSpPr/>
            <p:nvPr/>
          </p:nvSpPr>
          <p:spPr>
            <a:xfrm>
              <a:off x="2592" y="1152"/>
              <a:ext cx="1104" cy="38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液位变送器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4" name="AutoShape 22"/>
            <p:cNvSpPr/>
            <p:nvPr/>
          </p:nvSpPr>
          <p:spPr>
            <a:xfrm>
              <a:off x="1152" y="48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Line 23"/>
            <p:cNvSpPr/>
            <p:nvPr/>
          </p:nvSpPr>
          <p:spPr>
            <a:xfrm>
              <a:off x="816" y="57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6" name="Line 24"/>
            <p:cNvSpPr/>
            <p:nvPr/>
          </p:nvSpPr>
          <p:spPr>
            <a:xfrm>
              <a:off x="1344" y="57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7" name="Line 25"/>
            <p:cNvSpPr/>
            <p:nvPr/>
          </p:nvSpPr>
          <p:spPr>
            <a:xfrm>
              <a:off x="2448" y="52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8" name="Line 26"/>
            <p:cNvSpPr/>
            <p:nvPr/>
          </p:nvSpPr>
          <p:spPr>
            <a:xfrm>
              <a:off x="3696" y="52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9" name="Line 27"/>
            <p:cNvSpPr/>
            <p:nvPr/>
          </p:nvSpPr>
          <p:spPr>
            <a:xfrm>
              <a:off x="4896" y="528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0" name="Line 28"/>
            <p:cNvSpPr/>
            <p:nvPr/>
          </p:nvSpPr>
          <p:spPr>
            <a:xfrm>
              <a:off x="5040" y="528"/>
              <a:ext cx="0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3451" name="Line 29"/>
            <p:cNvSpPr/>
            <p:nvPr/>
          </p:nvSpPr>
          <p:spPr>
            <a:xfrm flipH="1">
              <a:off x="3696" y="1392"/>
              <a:ext cx="13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2" name="Line 30"/>
            <p:cNvSpPr/>
            <p:nvPr/>
          </p:nvSpPr>
          <p:spPr>
            <a:xfrm flipH="1">
              <a:off x="1248" y="1392"/>
              <a:ext cx="13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3453" name="Text Box 31"/>
            <p:cNvSpPr txBox="1"/>
            <p:nvPr/>
          </p:nvSpPr>
          <p:spPr>
            <a:xfrm>
              <a:off x="816" y="96"/>
              <a:ext cx="4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zh-CN" altLang="en-US" sz="28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4" name="Text Box 32"/>
            <p:cNvSpPr txBox="1"/>
            <p:nvPr/>
          </p:nvSpPr>
          <p:spPr>
            <a:xfrm>
              <a:off x="912" y="720"/>
              <a:ext cx="4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8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5" name="Text Box 33"/>
            <p:cNvSpPr txBox="1"/>
            <p:nvPr/>
          </p:nvSpPr>
          <p:spPr>
            <a:xfrm>
              <a:off x="1248" y="96"/>
              <a:ext cx="4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zh-CN" altLang="en-US" sz="28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6" name="Line 34"/>
            <p:cNvSpPr/>
            <p:nvPr/>
          </p:nvSpPr>
          <p:spPr>
            <a:xfrm flipV="1">
              <a:off x="1248" y="672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7" name="Line 35"/>
            <p:cNvSpPr/>
            <p:nvPr/>
          </p:nvSpPr>
          <p:spPr>
            <a:xfrm>
              <a:off x="4416" y="4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8" name="Text Box 36"/>
            <p:cNvSpPr txBox="1"/>
            <p:nvPr/>
          </p:nvSpPr>
          <p:spPr>
            <a:xfrm>
              <a:off x="3744" y="0"/>
              <a:ext cx="6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扰动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459" name="Text Box 37"/>
          <p:cNvSpPr txBox="1"/>
          <p:nvPr/>
        </p:nvSpPr>
        <p:spPr>
          <a:xfrm>
            <a:off x="2901950" y="2609850"/>
            <a:ext cx="3609975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图1（a）检测系统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60" name="Text Box 38"/>
          <p:cNvSpPr txBox="1"/>
          <p:nvPr/>
        </p:nvSpPr>
        <p:spPr>
          <a:xfrm>
            <a:off x="2522538" y="5495925"/>
            <a:ext cx="438943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图1（b）过程控制系统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61" name="Text Box 40"/>
          <p:cNvSpPr txBox="1"/>
          <p:nvPr/>
        </p:nvSpPr>
        <p:spPr>
          <a:xfrm>
            <a:off x="1074738" y="977900"/>
            <a:ext cx="1322387" cy="455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信息量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3462" name="Picture 41" descr="08891049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100" y="-11112"/>
            <a:ext cx="1579563" cy="1582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63" name="Text Box 28"/>
          <p:cNvSpPr txBox="1"/>
          <p:nvPr/>
        </p:nvSpPr>
        <p:spPr>
          <a:xfrm>
            <a:off x="1814513" y="123825"/>
            <a:ext cx="5205412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过程控制系统（仪表）组成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64" name="Text Box 38"/>
          <p:cNvSpPr txBox="1"/>
          <p:nvPr/>
        </p:nvSpPr>
        <p:spPr>
          <a:xfrm>
            <a:off x="796925" y="6096000"/>
            <a:ext cx="7627938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流程工业中采用过程控制仪表的测控系统。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Text Box 2"/>
          <p:cNvSpPr txBox="1"/>
          <p:nvPr/>
        </p:nvSpPr>
        <p:spPr>
          <a:xfrm>
            <a:off x="2301875" y="6235700"/>
            <a:ext cx="48863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图2 液位控制系统流程图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4450" name="Group 3"/>
          <p:cNvGrpSpPr/>
          <p:nvPr/>
        </p:nvGrpSpPr>
        <p:grpSpPr>
          <a:xfrm>
            <a:off x="501650" y="1020763"/>
            <a:ext cx="8140700" cy="4968875"/>
            <a:chOff x="0" y="0"/>
            <a:chExt cx="5128" cy="3130"/>
          </a:xfrm>
        </p:grpSpPr>
        <p:sp>
          <p:nvSpPr>
            <p:cNvPr id="104451" name="Line 4"/>
            <p:cNvSpPr/>
            <p:nvPr/>
          </p:nvSpPr>
          <p:spPr>
            <a:xfrm flipH="1">
              <a:off x="1151" y="3040"/>
              <a:ext cx="44" cy="8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452" name="Line 5"/>
            <p:cNvSpPr/>
            <p:nvPr/>
          </p:nvSpPr>
          <p:spPr>
            <a:xfrm>
              <a:off x="1461" y="3040"/>
              <a:ext cx="44" cy="8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453" name="Line 6"/>
            <p:cNvSpPr/>
            <p:nvPr/>
          </p:nvSpPr>
          <p:spPr>
            <a:xfrm>
              <a:off x="1134" y="3130"/>
              <a:ext cx="35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grpSp>
          <p:nvGrpSpPr>
            <p:cNvPr id="104454" name="Group 7"/>
            <p:cNvGrpSpPr/>
            <p:nvPr/>
          </p:nvGrpSpPr>
          <p:grpSpPr>
            <a:xfrm>
              <a:off x="2736" y="0"/>
              <a:ext cx="1081" cy="2411"/>
              <a:chOff x="0" y="0"/>
              <a:chExt cx="1296" cy="3072"/>
            </a:xfrm>
          </p:grpSpPr>
          <p:sp>
            <p:nvSpPr>
              <p:cNvPr id="104455" name="Oval 8"/>
              <p:cNvSpPr/>
              <p:nvPr/>
            </p:nvSpPr>
            <p:spPr>
              <a:xfrm>
                <a:off x="0" y="0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6" name="Oval 9"/>
              <p:cNvSpPr/>
              <p:nvPr/>
            </p:nvSpPr>
            <p:spPr>
              <a:xfrm>
                <a:off x="0" y="816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7" name="Line 10"/>
              <p:cNvSpPr/>
              <p:nvPr/>
            </p:nvSpPr>
            <p:spPr>
              <a:xfrm>
                <a:off x="0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58" name="Line 11"/>
              <p:cNvSpPr/>
              <p:nvPr/>
            </p:nvSpPr>
            <p:spPr>
              <a:xfrm>
                <a:off x="912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59" name="Line 12"/>
              <p:cNvSpPr/>
              <p:nvPr/>
            </p:nvSpPr>
            <p:spPr>
              <a:xfrm>
                <a:off x="0" y="480"/>
                <a:ext cx="9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0" name="Line 13"/>
              <p:cNvSpPr/>
              <p:nvPr/>
            </p:nvSpPr>
            <p:spPr>
              <a:xfrm>
                <a:off x="96" y="57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1" name="Line 14"/>
              <p:cNvSpPr/>
              <p:nvPr/>
            </p:nvSpPr>
            <p:spPr>
              <a:xfrm>
                <a:off x="576" y="624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2" name="Line 15"/>
              <p:cNvSpPr/>
              <p:nvPr/>
            </p:nvSpPr>
            <p:spPr>
              <a:xfrm>
                <a:off x="288" y="72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3" name="Line 16"/>
              <p:cNvSpPr/>
              <p:nvPr/>
            </p:nvSpPr>
            <p:spPr>
              <a:xfrm>
                <a:off x="720" y="768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4" name="Line 17"/>
              <p:cNvSpPr/>
              <p:nvPr/>
            </p:nvSpPr>
            <p:spPr>
              <a:xfrm>
                <a:off x="240" y="912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5" name="Line 18"/>
              <p:cNvSpPr/>
              <p:nvPr/>
            </p:nvSpPr>
            <p:spPr>
              <a:xfrm>
                <a:off x="576" y="912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6" name="Line 19"/>
              <p:cNvSpPr/>
              <p:nvPr/>
            </p:nvSpPr>
            <p:spPr>
              <a:xfrm>
                <a:off x="768" y="576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7" name="Line 20"/>
              <p:cNvSpPr/>
              <p:nvPr/>
            </p:nvSpPr>
            <p:spPr>
              <a:xfrm>
                <a:off x="768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8" name="Line 21"/>
              <p:cNvSpPr/>
              <p:nvPr/>
            </p:nvSpPr>
            <p:spPr>
              <a:xfrm>
                <a:off x="768" y="1104"/>
                <a:ext cx="38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69" name="Line 22"/>
              <p:cNvSpPr/>
              <p:nvPr/>
            </p:nvSpPr>
            <p:spPr>
              <a:xfrm>
                <a:off x="1152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0" name="Oval 23"/>
              <p:cNvSpPr/>
              <p:nvPr/>
            </p:nvSpPr>
            <p:spPr>
              <a:xfrm>
                <a:off x="1008" y="720"/>
                <a:ext cx="288" cy="28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LT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71" name="Line 24"/>
              <p:cNvSpPr/>
              <p:nvPr/>
            </p:nvSpPr>
            <p:spPr>
              <a:xfrm>
                <a:off x="672" y="1056"/>
                <a:ext cx="0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2" name="Line 25"/>
              <p:cNvSpPr/>
              <p:nvPr/>
            </p:nvSpPr>
            <p:spPr>
              <a:xfrm>
                <a:off x="576" y="120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3" name="Line 26"/>
              <p:cNvSpPr/>
              <p:nvPr/>
            </p:nvSpPr>
            <p:spPr>
              <a:xfrm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4" name="Line 27"/>
              <p:cNvSpPr/>
              <p:nvPr/>
            </p:nvSpPr>
            <p:spPr>
              <a:xfrm flipH="1"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5" name="Line 28"/>
              <p:cNvSpPr/>
              <p:nvPr/>
            </p:nvSpPr>
            <p:spPr>
              <a:xfrm>
                <a:off x="576" y="13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6" name="Line 29"/>
              <p:cNvSpPr/>
              <p:nvPr/>
            </p:nvSpPr>
            <p:spPr>
              <a:xfrm>
                <a:off x="528" y="12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7" name="Line 30"/>
              <p:cNvSpPr/>
              <p:nvPr/>
            </p:nvSpPr>
            <p:spPr>
              <a:xfrm>
                <a:off x="528" y="1200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478" name="Line 31"/>
              <p:cNvSpPr/>
              <p:nvPr/>
            </p:nvSpPr>
            <p:spPr>
              <a:xfrm>
                <a:off x="672" y="1392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sp>
          <p:grpSp>
            <p:nvGrpSpPr>
              <p:cNvPr id="104479" name="Group 32"/>
              <p:cNvGrpSpPr/>
              <p:nvPr/>
            </p:nvGrpSpPr>
            <p:grpSpPr>
              <a:xfrm>
                <a:off x="0" y="1536"/>
                <a:ext cx="1296" cy="1536"/>
                <a:chOff x="0" y="0"/>
                <a:chExt cx="1296" cy="1536"/>
              </a:xfrm>
            </p:grpSpPr>
            <p:sp>
              <p:nvSpPr>
                <p:cNvPr id="104480" name="Oval 33"/>
                <p:cNvSpPr/>
                <p:nvPr/>
              </p:nvSpPr>
              <p:spPr>
                <a:xfrm>
                  <a:off x="0" y="0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481" name="Oval 34"/>
                <p:cNvSpPr/>
                <p:nvPr/>
              </p:nvSpPr>
              <p:spPr>
                <a:xfrm>
                  <a:off x="0" y="816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482" name="Line 35"/>
                <p:cNvSpPr/>
                <p:nvPr/>
              </p:nvSpPr>
              <p:spPr>
                <a:xfrm>
                  <a:off x="0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3" name="Line 36"/>
                <p:cNvSpPr/>
                <p:nvPr/>
              </p:nvSpPr>
              <p:spPr>
                <a:xfrm>
                  <a:off x="912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4" name="Line 37"/>
                <p:cNvSpPr/>
                <p:nvPr/>
              </p:nvSpPr>
              <p:spPr>
                <a:xfrm>
                  <a:off x="0" y="480"/>
                  <a:ext cx="91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5" name="Line 38"/>
                <p:cNvSpPr/>
                <p:nvPr/>
              </p:nvSpPr>
              <p:spPr>
                <a:xfrm>
                  <a:off x="96" y="57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6" name="Line 39"/>
                <p:cNvSpPr/>
                <p:nvPr/>
              </p:nvSpPr>
              <p:spPr>
                <a:xfrm>
                  <a:off x="576" y="624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7" name="Line 40"/>
                <p:cNvSpPr/>
                <p:nvPr/>
              </p:nvSpPr>
              <p:spPr>
                <a:xfrm>
                  <a:off x="288" y="72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8" name="Line 41"/>
                <p:cNvSpPr/>
                <p:nvPr/>
              </p:nvSpPr>
              <p:spPr>
                <a:xfrm>
                  <a:off x="720" y="768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89" name="Line 42"/>
                <p:cNvSpPr/>
                <p:nvPr/>
              </p:nvSpPr>
              <p:spPr>
                <a:xfrm>
                  <a:off x="240" y="912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0" name="Line 43"/>
                <p:cNvSpPr/>
                <p:nvPr/>
              </p:nvSpPr>
              <p:spPr>
                <a:xfrm>
                  <a:off x="576" y="912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1" name="Line 44"/>
                <p:cNvSpPr/>
                <p:nvPr/>
              </p:nvSpPr>
              <p:spPr>
                <a:xfrm>
                  <a:off x="768" y="576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2" name="Line 45"/>
                <p:cNvSpPr/>
                <p:nvPr/>
              </p:nvSpPr>
              <p:spPr>
                <a:xfrm>
                  <a:off x="768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3" name="Line 46"/>
                <p:cNvSpPr/>
                <p:nvPr/>
              </p:nvSpPr>
              <p:spPr>
                <a:xfrm>
                  <a:off x="768" y="1104"/>
                  <a:ext cx="38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4" name="Line 47"/>
                <p:cNvSpPr/>
                <p:nvPr/>
              </p:nvSpPr>
              <p:spPr>
                <a:xfrm>
                  <a:off x="1152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5" name="Oval 48"/>
                <p:cNvSpPr/>
                <p:nvPr/>
              </p:nvSpPr>
              <p:spPr>
                <a:xfrm>
                  <a:off x="1008" y="720"/>
                  <a:ext cx="288" cy="288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LT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496" name="Line 49"/>
                <p:cNvSpPr/>
                <p:nvPr/>
              </p:nvSpPr>
              <p:spPr>
                <a:xfrm>
                  <a:off x="672" y="1056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7" name="Line 50"/>
                <p:cNvSpPr/>
                <p:nvPr/>
              </p:nvSpPr>
              <p:spPr>
                <a:xfrm>
                  <a:off x="576" y="120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8" name="Line 51"/>
                <p:cNvSpPr/>
                <p:nvPr/>
              </p:nvSpPr>
              <p:spPr>
                <a:xfrm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499" name="Line 52"/>
                <p:cNvSpPr/>
                <p:nvPr/>
              </p:nvSpPr>
              <p:spPr>
                <a:xfrm flipH="1"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500" name="Line 53"/>
                <p:cNvSpPr/>
                <p:nvPr/>
              </p:nvSpPr>
              <p:spPr>
                <a:xfrm>
                  <a:off x="576" y="13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501" name="Line 54"/>
                <p:cNvSpPr/>
                <p:nvPr/>
              </p:nvSpPr>
              <p:spPr>
                <a:xfrm>
                  <a:off x="528" y="129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502" name="Line 55"/>
                <p:cNvSpPr/>
                <p:nvPr/>
              </p:nvSpPr>
              <p:spPr>
                <a:xfrm>
                  <a:off x="528" y="120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104503" name="Line 56"/>
                <p:cNvSpPr/>
                <p:nvPr/>
              </p:nvSpPr>
              <p:spPr>
                <a:xfrm>
                  <a:off x="672" y="1392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triangle" w="med" len="med"/>
                </a:ln>
              </p:spPr>
            </p:sp>
          </p:grpSp>
        </p:grpSp>
        <p:sp>
          <p:nvSpPr>
            <p:cNvPr id="104504" name="Line 57"/>
            <p:cNvSpPr/>
            <p:nvPr/>
          </p:nvSpPr>
          <p:spPr>
            <a:xfrm>
              <a:off x="2215" y="2185"/>
              <a:ext cx="0" cy="7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05" name="Line 58"/>
            <p:cNvSpPr/>
            <p:nvPr/>
          </p:nvSpPr>
          <p:spPr>
            <a:xfrm>
              <a:off x="2215" y="2977"/>
              <a:ext cx="22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06" name="Line 59"/>
            <p:cNvSpPr/>
            <p:nvPr/>
          </p:nvSpPr>
          <p:spPr>
            <a:xfrm flipV="1">
              <a:off x="4418" y="2148"/>
              <a:ext cx="0" cy="82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07" name="Line 60"/>
            <p:cNvSpPr/>
            <p:nvPr/>
          </p:nvSpPr>
          <p:spPr>
            <a:xfrm>
              <a:off x="2215" y="2449"/>
              <a:ext cx="22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08" name="Line 61"/>
            <p:cNvSpPr/>
            <p:nvPr/>
          </p:nvSpPr>
          <p:spPr>
            <a:xfrm>
              <a:off x="3136" y="2713"/>
              <a:ext cx="12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grpSp>
          <p:nvGrpSpPr>
            <p:cNvPr id="104509" name="Group 62"/>
            <p:cNvGrpSpPr/>
            <p:nvPr/>
          </p:nvGrpSpPr>
          <p:grpSpPr>
            <a:xfrm>
              <a:off x="3297" y="2562"/>
              <a:ext cx="441" cy="301"/>
              <a:chOff x="0" y="0"/>
              <a:chExt cx="528" cy="384"/>
            </a:xfrm>
          </p:grpSpPr>
          <p:sp>
            <p:nvSpPr>
              <p:cNvPr id="104510" name="Line 63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11" name="Line 64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12" name="Line 65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13" name="Line 66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pSp>
          <p:nvGrpSpPr>
            <p:cNvPr id="104514" name="Group 67"/>
            <p:cNvGrpSpPr/>
            <p:nvPr/>
          </p:nvGrpSpPr>
          <p:grpSpPr>
            <a:xfrm>
              <a:off x="2816" y="2562"/>
              <a:ext cx="441" cy="301"/>
              <a:chOff x="0" y="0"/>
              <a:chExt cx="528" cy="384"/>
            </a:xfrm>
          </p:grpSpPr>
          <p:sp>
            <p:nvSpPr>
              <p:cNvPr id="104515" name="Line 68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16" name="Line 69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17" name="Line 70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18" name="Line 71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pSp>
          <p:nvGrpSpPr>
            <p:cNvPr id="104519" name="Group 72"/>
            <p:cNvGrpSpPr/>
            <p:nvPr/>
          </p:nvGrpSpPr>
          <p:grpSpPr>
            <a:xfrm>
              <a:off x="3857" y="2562"/>
              <a:ext cx="441" cy="301"/>
              <a:chOff x="0" y="0"/>
              <a:chExt cx="528" cy="384"/>
            </a:xfrm>
          </p:grpSpPr>
          <p:sp>
            <p:nvSpPr>
              <p:cNvPr id="104520" name="Line 73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21" name="Line 74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22" name="Line 75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23" name="Line 76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pSp>
          <p:nvGrpSpPr>
            <p:cNvPr id="104524" name="Group 77"/>
            <p:cNvGrpSpPr/>
            <p:nvPr/>
          </p:nvGrpSpPr>
          <p:grpSpPr>
            <a:xfrm>
              <a:off x="2376" y="2562"/>
              <a:ext cx="440" cy="301"/>
              <a:chOff x="0" y="0"/>
              <a:chExt cx="528" cy="384"/>
            </a:xfrm>
          </p:grpSpPr>
          <p:sp>
            <p:nvSpPr>
              <p:cNvPr id="104525" name="Line 78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26" name="Line 79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27" name="Line 80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28" name="Line 81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sp>
          <p:nvSpPr>
            <p:cNvPr id="104529" name="Line 82"/>
            <p:cNvSpPr/>
            <p:nvPr/>
          </p:nvSpPr>
          <p:spPr>
            <a:xfrm flipH="1">
              <a:off x="1895" y="2901"/>
              <a:ext cx="32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4530" name="Line 83"/>
            <p:cNvSpPr/>
            <p:nvPr/>
          </p:nvSpPr>
          <p:spPr>
            <a:xfrm>
              <a:off x="1895" y="2826"/>
              <a:ext cx="0" cy="15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1" name="Line 84"/>
            <p:cNvSpPr/>
            <p:nvPr/>
          </p:nvSpPr>
          <p:spPr>
            <a:xfrm flipH="1">
              <a:off x="1735" y="2826"/>
              <a:ext cx="160" cy="15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2" name="Line 85"/>
            <p:cNvSpPr/>
            <p:nvPr/>
          </p:nvSpPr>
          <p:spPr>
            <a:xfrm flipH="1" flipV="1">
              <a:off x="1735" y="2826"/>
              <a:ext cx="160" cy="15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3" name="Line 86"/>
            <p:cNvSpPr/>
            <p:nvPr/>
          </p:nvSpPr>
          <p:spPr>
            <a:xfrm>
              <a:off x="1735" y="2826"/>
              <a:ext cx="0" cy="15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4" name="Line 87"/>
            <p:cNvSpPr/>
            <p:nvPr/>
          </p:nvSpPr>
          <p:spPr>
            <a:xfrm flipH="1">
              <a:off x="1374" y="2901"/>
              <a:ext cx="36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4535" name="Oval 88"/>
            <p:cNvSpPr/>
            <p:nvPr/>
          </p:nvSpPr>
          <p:spPr>
            <a:xfrm>
              <a:off x="1214" y="2789"/>
              <a:ext cx="241" cy="22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536" name="Line 89"/>
            <p:cNvSpPr/>
            <p:nvPr/>
          </p:nvSpPr>
          <p:spPr>
            <a:xfrm flipV="1">
              <a:off x="1334" y="2600"/>
              <a:ext cx="0" cy="18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7" name="Line 90"/>
            <p:cNvSpPr/>
            <p:nvPr/>
          </p:nvSpPr>
          <p:spPr>
            <a:xfrm flipV="1">
              <a:off x="1414" y="2600"/>
              <a:ext cx="0" cy="22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8" name="Line 91"/>
            <p:cNvSpPr/>
            <p:nvPr/>
          </p:nvSpPr>
          <p:spPr>
            <a:xfrm>
              <a:off x="1334" y="2600"/>
              <a:ext cx="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39" name="Line 92"/>
            <p:cNvSpPr/>
            <p:nvPr/>
          </p:nvSpPr>
          <p:spPr>
            <a:xfrm flipV="1">
              <a:off x="1374" y="2374"/>
              <a:ext cx="0" cy="22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40" name="Line 93"/>
            <p:cNvSpPr/>
            <p:nvPr/>
          </p:nvSpPr>
          <p:spPr>
            <a:xfrm flipV="1">
              <a:off x="1374" y="1960"/>
              <a:ext cx="0" cy="2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41" name="Line 94"/>
            <p:cNvSpPr/>
            <p:nvPr/>
          </p:nvSpPr>
          <p:spPr>
            <a:xfrm>
              <a:off x="1374" y="1960"/>
              <a:ext cx="68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42" name="Line 95"/>
            <p:cNvSpPr/>
            <p:nvPr/>
          </p:nvSpPr>
          <p:spPr>
            <a:xfrm flipV="1">
              <a:off x="2055" y="0"/>
              <a:ext cx="0" cy="196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43" name="Line 96"/>
            <p:cNvSpPr/>
            <p:nvPr/>
          </p:nvSpPr>
          <p:spPr>
            <a:xfrm>
              <a:off x="2055" y="0"/>
              <a:ext cx="92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44" name="Line 97"/>
            <p:cNvSpPr/>
            <p:nvPr/>
          </p:nvSpPr>
          <p:spPr>
            <a:xfrm>
              <a:off x="2976" y="0"/>
              <a:ext cx="0" cy="22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grpSp>
          <p:nvGrpSpPr>
            <p:cNvPr id="104545" name="Group 98"/>
            <p:cNvGrpSpPr/>
            <p:nvPr/>
          </p:nvGrpSpPr>
          <p:grpSpPr>
            <a:xfrm>
              <a:off x="1174" y="2223"/>
              <a:ext cx="281" cy="151"/>
              <a:chOff x="0" y="0"/>
              <a:chExt cx="281" cy="151"/>
            </a:xfrm>
          </p:grpSpPr>
          <p:sp>
            <p:nvSpPr>
              <p:cNvPr id="104546" name="Line 99"/>
              <p:cNvSpPr/>
              <p:nvPr/>
            </p:nvSpPr>
            <p:spPr>
              <a:xfrm>
                <a:off x="120" y="151"/>
                <a:ext cx="161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47" name="Line 100"/>
              <p:cNvSpPr/>
              <p:nvPr/>
            </p:nvSpPr>
            <p:spPr>
              <a:xfrm flipH="1" flipV="1">
                <a:off x="120" y="0"/>
                <a:ext cx="161" cy="15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48" name="Line 101"/>
              <p:cNvSpPr/>
              <p:nvPr/>
            </p:nvSpPr>
            <p:spPr>
              <a:xfrm flipV="1">
                <a:off x="120" y="0"/>
                <a:ext cx="161" cy="15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49" name="Line 102"/>
              <p:cNvSpPr/>
              <p:nvPr/>
            </p:nvSpPr>
            <p:spPr>
              <a:xfrm>
                <a:off x="120" y="0"/>
                <a:ext cx="161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50" name="Line 103"/>
              <p:cNvSpPr/>
              <p:nvPr/>
            </p:nvSpPr>
            <p:spPr>
              <a:xfrm>
                <a:off x="40" y="75"/>
                <a:ext cx="16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51" name="Line 104"/>
              <p:cNvSpPr/>
              <p:nvPr/>
            </p:nvSpPr>
            <p:spPr>
              <a:xfrm>
                <a:off x="40" y="0"/>
                <a:ext cx="0" cy="15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104552" name="未知"/>
              <p:cNvSpPr/>
              <p:nvPr/>
            </p:nvSpPr>
            <p:spPr>
              <a:xfrm>
                <a:off x="0" y="0"/>
                <a:ext cx="40" cy="151"/>
              </a:xfrm>
              <a:custGeom>
                <a:avLst/>
                <a:gdLst/>
                <a:ahLst/>
                <a:cxnLst>
                  <a:cxn ang="0">
                    <a:pos x="23" y="74"/>
                  </a:cxn>
                  <a:cxn ang="0">
                    <a:pos x="0" y="37"/>
                  </a:cxn>
                  <a:cxn ang="0">
                    <a:pos x="23" y="0"/>
                  </a:cxn>
                </a:cxnLst>
                <a:pathLst>
                  <a:path w="48" h="192">
                    <a:moveTo>
                      <a:pt x="48" y="192"/>
                    </a:moveTo>
                    <a:cubicBezTo>
                      <a:pt x="24" y="160"/>
                      <a:pt x="0" y="128"/>
                      <a:pt x="0" y="96"/>
                    </a:cubicBezTo>
                    <a:cubicBezTo>
                      <a:pt x="0" y="64"/>
                      <a:pt x="24" y="32"/>
                      <a:pt x="48" y="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4553" name="Line 106"/>
            <p:cNvSpPr/>
            <p:nvPr/>
          </p:nvSpPr>
          <p:spPr>
            <a:xfrm>
              <a:off x="973" y="2298"/>
              <a:ext cx="20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4554" name="Line 107"/>
            <p:cNvSpPr/>
            <p:nvPr/>
          </p:nvSpPr>
          <p:spPr>
            <a:xfrm>
              <a:off x="973" y="1809"/>
              <a:ext cx="0" cy="48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55" name="Rectangle 108"/>
            <p:cNvSpPr/>
            <p:nvPr/>
          </p:nvSpPr>
          <p:spPr>
            <a:xfrm>
              <a:off x="814" y="905"/>
              <a:ext cx="360" cy="904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位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节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56" name="Line 109"/>
            <p:cNvSpPr/>
            <p:nvPr/>
          </p:nvSpPr>
          <p:spPr>
            <a:xfrm flipH="1">
              <a:off x="3497" y="678"/>
              <a:ext cx="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57" name="Line 110"/>
            <p:cNvSpPr/>
            <p:nvPr/>
          </p:nvSpPr>
          <p:spPr>
            <a:xfrm flipH="1">
              <a:off x="973" y="678"/>
              <a:ext cx="17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58" name="Line 111"/>
            <p:cNvSpPr/>
            <p:nvPr/>
          </p:nvSpPr>
          <p:spPr>
            <a:xfrm>
              <a:off x="973" y="678"/>
              <a:ext cx="0" cy="22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4559" name="Text Box 112"/>
            <p:cNvSpPr txBox="1"/>
            <p:nvPr/>
          </p:nvSpPr>
          <p:spPr>
            <a:xfrm>
              <a:off x="3946" y="862"/>
              <a:ext cx="118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液位变送器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60" name="Text Box 113"/>
            <p:cNvSpPr txBox="1"/>
            <p:nvPr/>
          </p:nvSpPr>
          <p:spPr>
            <a:xfrm>
              <a:off x="0" y="2223"/>
              <a:ext cx="127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电动调节阀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61" name="Text Box 114"/>
            <p:cNvSpPr txBox="1"/>
            <p:nvPr/>
          </p:nvSpPr>
          <p:spPr>
            <a:xfrm>
              <a:off x="854" y="2751"/>
              <a:ext cx="360" cy="2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62" name="Line 115"/>
            <p:cNvSpPr/>
            <p:nvPr/>
          </p:nvSpPr>
          <p:spPr>
            <a:xfrm flipV="1">
              <a:off x="1815" y="2751"/>
              <a:ext cx="0" cy="15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63" name="Line 116"/>
            <p:cNvSpPr/>
            <p:nvPr/>
          </p:nvSpPr>
          <p:spPr>
            <a:xfrm>
              <a:off x="1735" y="2751"/>
              <a:ext cx="1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64" name="Text Box 117"/>
            <p:cNvSpPr txBox="1"/>
            <p:nvPr/>
          </p:nvSpPr>
          <p:spPr>
            <a:xfrm>
              <a:off x="3898" y="1922"/>
              <a:ext cx="9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储水箱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65" name="Text Box 118"/>
            <p:cNvSpPr txBox="1"/>
            <p:nvPr/>
          </p:nvSpPr>
          <p:spPr>
            <a:xfrm>
              <a:off x="1996" y="264"/>
              <a:ext cx="74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上水箱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66" name="Text Box 119"/>
            <p:cNvSpPr txBox="1"/>
            <p:nvPr/>
          </p:nvSpPr>
          <p:spPr>
            <a:xfrm>
              <a:off x="1996" y="1471"/>
              <a:ext cx="74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下水箱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567" name="Line 120"/>
            <p:cNvSpPr/>
            <p:nvPr/>
          </p:nvSpPr>
          <p:spPr>
            <a:xfrm flipH="1">
              <a:off x="3938" y="2148"/>
              <a:ext cx="80" cy="2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68" name="Line 121"/>
            <p:cNvSpPr/>
            <p:nvPr/>
          </p:nvSpPr>
          <p:spPr>
            <a:xfrm>
              <a:off x="3492" y="1905"/>
              <a:ext cx="9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69" name="Line 122"/>
            <p:cNvSpPr/>
            <p:nvPr/>
          </p:nvSpPr>
          <p:spPr>
            <a:xfrm flipH="1">
              <a:off x="3810" y="1225"/>
              <a:ext cx="272" cy="5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4570" name="Line 123"/>
            <p:cNvSpPr/>
            <p:nvPr/>
          </p:nvSpPr>
          <p:spPr>
            <a:xfrm flipH="1" flipV="1">
              <a:off x="3855" y="726"/>
              <a:ext cx="181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104571" name="Text Box 28"/>
          <p:cNvSpPr txBox="1"/>
          <p:nvPr/>
        </p:nvSpPr>
        <p:spPr>
          <a:xfrm>
            <a:off x="2109788" y="123825"/>
            <a:ext cx="5205412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过程控制系统（仪表）组成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5473" name="Group 2"/>
          <p:cNvGrpSpPr/>
          <p:nvPr/>
        </p:nvGrpSpPr>
        <p:grpSpPr>
          <a:xfrm>
            <a:off x="95250" y="1136650"/>
            <a:ext cx="9444038" cy="4060825"/>
            <a:chOff x="96" y="0"/>
            <a:chExt cx="5424" cy="2558"/>
          </a:xfrm>
        </p:grpSpPr>
        <p:sp>
          <p:nvSpPr>
            <p:cNvPr id="105474" name="Text Box 3"/>
            <p:cNvSpPr txBox="1"/>
            <p:nvPr/>
          </p:nvSpPr>
          <p:spPr>
            <a:xfrm>
              <a:off x="4848" y="408"/>
              <a:ext cx="6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5475" name="Group 4"/>
            <p:cNvGrpSpPr/>
            <p:nvPr/>
          </p:nvGrpSpPr>
          <p:grpSpPr>
            <a:xfrm>
              <a:off x="96" y="408"/>
              <a:ext cx="5184" cy="1536"/>
              <a:chOff x="96" y="0"/>
              <a:chExt cx="5184" cy="1536"/>
            </a:xfrm>
          </p:grpSpPr>
          <p:sp>
            <p:nvSpPr>
              <p:cNvPr id="105476" name="Rectangle 5"/>
              <p:cNvSpPr/>
              <p:nvPr/>
            </p:nvSpPr>
            <p:spPr>
              <a:xfrm>
                <a:off x="96" y="384"/>
                <a:ext cx="721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给定单元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77" name="Rectangle 6"/>
              <p:cNvSpPr/>
              <p:nvPr/>
            </p:nvSpPr>
            <p:spPr>
              <a:xfrm>
                <a:off x="1632" y="384"/>
                <a:ext cx="81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液位调节器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78" name="Rectangle 7"/>
              <p:cNvSpPr/>
              <p:nvPr/>
            </p:nvSpPr>
            <p:spPr>
              <a:xfrm>
                <a:off x="2784" y="384"/>
                <a:ext cx="912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电动调节阀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79" name="Rectangle 8"/>
              <p:cNvSpPr/>
              <p:nvPr/>
            </p:nvSpPr>
            <p:spPr>
              <a:xfrm>
                <a:off x="4032" y="384"/>
                <a:ext cx="864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上水箱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0" name="Rectangle 9"/>
              <p:cNvSpPr/>
              <p:nvPr/>
            </p:nvSpPr>
            <p:spPr>
              <a:xfrm>
                <a:off x="2592" y="1152"/>
                <a:ext cx="1104" cy="38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液位变送器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1" name="AutoShape 10"/>
              <p:cNvSpPr/>
              <p:nvPr/>
            </p:nvSpPr>
            <p:spPr>
              <a:xfrm>
                <a:off x="1152" y="480"/>
                <a:ext cx="192" cy="192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2" name="Line 11"/>
              <p:cNvSpPr/>
              <p:nvPr/>
            </p:nvSpPr>
            <p:spPr>
              <a:xfrm>
                <a:off x="816" y="576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83" name="Line 12"/>
              <p:cNvSpPr/>
              <p:nvPr/>
            </p:nvSpPr>
            <p:spPr>
              <a:xfrm>
                <a:off x="1344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84" name="Line 13"/>
              <p:cNvSpPr/>
              <p:nvPr/>
            </p:nvSpPr>
            <p:spPr>
              <a:xfrm>
                <a:off x="2448" y="528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85" name="Line 14"/>
              <p:cNvSpPr/>
              <p:nvPr/>
            </p:nvSpPr>
            <p:spPr>
              <a:xfrm>
                <a:off x="3696" y="528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86" name="Line 15"/>
              <p:cNvSpPr/>
              <p:nvPr/>
            </p:nvSpPr>
            <p:spPr>
              <a:xfrm>
                <a:off x="4896" y="52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87" name="Line 16"/>
              <p:cNvSpPr/>
              <p:nvPr/>
            </p:nvSpPr>
            <p:spPr>
              <a:xfrm>
                <a:off x="5040" y="528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05488" name="Line 17"/>
              <p:cNvSpPr/>
              <p:nvPr/>
            </p:nvSpPr>
            <p:spPr>
              <a:xfrm flipH="1">
                <a:off x="3696" y="1392"/>
                <a:ext cx="13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89" name="Line 18"/>
              <p:cNvSpPr/>
              <p:nvPr/>
            </p:nvSpPr>
            <p:spPr>
              <a:xfrm flipH="1">
                <a:off x="1248" y="1392"/>
                <a:ext cx="13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05490" name="Text Box 19"/>
              <p:cNvSpPr txBox="1"/>
              <p:nvPr/>
            </p:nvSpPr>
            <p:spPr>
              <a:xfrm>
                <a:off x="816" y="96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1" name="Text Box 20"/>
              <p:cNvSpPr txBox="1"/>
              <p:nvPr/>
            </p:nvSpPr>
            <p:spPr>
              <a:xfrm>
                <a:off x="912" y="720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2" name="Text Box 21"/>
              <p:cNvSpPr txBox="1"/>
              <p:nvPr/>
            </p:nvSpPr>
            <p:spPr>
              <a:xfrm>
                <a:off x="1248" y="96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3" name="Line 22"/>
              <p:cNvSpPr/>
              <p:nvPr/>
            </p:nvSpPr>
            <p:spPr>
              <a:xfrm flipV="1">
                <a:off x="1248" y="672"/>
                <a:ext cx="0" cy="7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94" name="Line 23"/>
              <p:cNvSpPr/>
              <p:nvPr/>
            </p:nvSpPr>
            <p:spPr>
              <a:xfrm>
                <a:off x="4416" y="48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5495" name="Text Box 24"/>
              <p:cNvSpPr txBox="1"/>
              <p:nvPr/>
            </p:nvSpPr>
            <p:spPr>
              <a:xfrm>
                <a:off x="3744" y="0"/>
                <a:ext cx="67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扰动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5496" name="Rectangle 25"/>
            <p:cNvSpPr/>
            <p:nvPr/>
          </p:nvSpPr>
          <p:spPr>
            <a:xfrm>
              <a:off x="1687" y="0"/>
              <a:ext cx="1905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过程控制仪表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97" name="AutoShape 26"/>
            <p:cNvSpPr/>
            <p:nvPr/>
          </p:nvSpPr>
          <p:spPr>
            <a:xfrm flipV="1">
              <a:off x="1960" y="363"/>
              <a:ext cx="136" cy="408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8" name="AutoShape 27"/>
            <p:cNvSpPr/>
            <p:nvPr/>
          </p:nvSpPr>
          <p:spPr>
            <a:xfrm flipV="1">
              <a:off x="3139" y="363"/>
              <a:ext cx="136" cy="408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9" name="Rectangle 28"/>
            <p:cNvSpPr/>
            <p:nvPr/>
          </p:nvSpPr>
          <p:spPr>
            <a:xfrm>
              <a:off x="2368" y="2222"/>
              <a:ext cx="1679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过程控制仪表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00" name="AutoShape 29"/>
            <p:cNvSpPr/>
            <p:nvPr/>
          </p:nvSpPr>
          <p:spPr>
            <a:xfrm>
              <a:off x="3094" y="1950"/>
              <a:ext cx="136" cy="273"/>
            </a:xfrm>
            <a:prstGeom prst="upArrow">
              <a:avLst>
                <a:gd name="adj1" fmla="val 50000"/>
                <a:gd name="adj2" fmla="val 501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5501" name="Text Box 30"/>
          <p:cNvSpPr txBox="1"/>
          <p:nvPr/>
        </p:nvSpPr>
        <p:spPr>
          <a:xfrm>
            <a:off x="2747963" y="5900738"/>
            <a:ext cx="441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图3  液位控制系统框图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502" name="Text Box 28"/>
          <p:cNvSpPr txBox="1"/>
          <p:nvPr/>
        </p:nvSpPr>
        <p:spPr>
          <a:xfrm>
            <a:off x="2009775" y="123825"/>
            <a:ext cx="52054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过程控制系统（仪表）组成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6497" name="Group 2"/>
          <p:cNvGrpSpPr/>
          <p:nvPr/>
        </p:nvGrpSpPr>
        <p:grpSpPr>
          <a:xfrm>
            <a:off x="990600" y="981075"/>
            <a:ext cx="6602413" cy="4992688"/>
            <a:chOff x="0" y="0"/>
            <a:chExt cx="4159" cy="3145"/>
          </a:xfrm>
        </p:grpSpPr>
        <p:sp>
          <p:nvSpPr>
            <p:cNvPr id="106498" name="Line 3"/>
            <p:cNvSpPr/>
            <p:nvPr/>
          </p:nvSpPr>
          <p:spPr>
            <a:xfrm>
              <a:off x="1406" y="0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499" name="Line 4"/>
            <p:cNvSpPr/>
            <p:nvPr/>
          </p:nvSpPr>
          <p:spPr>
            <a:xfrm>
              <a:off x="1406" y="0"/>
              <a:ext cx="59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0" name="Line 5"/>
            <p:cNvSpPr/>
            <p:nvPr/>
          </p:nvSpPr>
          <p:spPr>
            <a:xfrm>
              <a:off x="1996" y="0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1" name="Line 6"/>
            <p:cNvSpPr/>
            <p:nvPr/>
          </p:nvSpPr>
          <p:spPr>
            <a:xfrm>
              <a:off x="1996" y="408"/>
              <a:ext cx="272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2" name="Line 7"/>
            <p:cNvSpPr/>
            <p:nvPr/>
          </p:nvSpPr>
          <p:spPr>
            <a:xfrm flipH="1">
              <a:off x="1088" y="408"/>
              <a:ext cx="318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3" name="Line 8"/>
            <p:cNvSpPr/>
            <p:nvPr/>
          </p:nvSpPr>
          <p:spPr>
            <a:xfrm>
              <a:off x="1088" y="635"/>
              <a:ext cx="0" cy="16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4" name="Line 9"/>
            <p:cNvSpPr/>
            <p:nvPr/>
          </p:nvSpPr>
          <p:spPr>
            <a:xfrm>
              <a:off x="2268" y="635"/>
              <a:ext cx="0" cy="16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5" name="Line 10"/>
            <p:cNvSpPr/>
            <p:nvPr/>
          </p:nvSpPr>
          <p:spPr>
            <a:xfrm>
              <a:off x="1088" y="2268"/>
              <a:ext cx="11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6" name="Line 11"/>
            <p:cNvSpPr/>
            <p:nvPr/>
          </p:nvSpPr>
          <p:spPr>
            <a:xfrm>
              <a:off x="771" y="208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7" name="Line 12"/>
            <p:cNvSpPr/>
            <p:nvPr/>
          </p:nvSpPr>
          <p:spPr>
            <a:xfrm>
              <a:off x="1315" y="1089"/>
              <a:ext cx="0" cy="9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8" name="Line 13"/>
            <p:cNvSpPr/>
            <p:nvPr/>
          </p:nvSpPr>
          <p:spPr>
            <a:xfrm>
              <a:off x="1315" y="1089"/>
              <a:ext cx="363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09" name="Line 14"/>
            <p:cNvSpPr/>
            <p:nvPr/>
          </p:nvSpPr>
          <p:spPr>
            <a:xfrm flipV="1">
              <a:off x="1678" y="1089"/>
              <a:ext cx="363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0" name="Line 15"/>
            <p:cNvSpPr/>
            <p:nvPr/>
          </p:nvSpPr>
          <p:spPr>
            <a:xfrm>
              <a:off x="2041" y="1089"/>
              <a:ext cx="0" cy="9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1" name="Line 16"/>
            <p:cNvSpPr/>
            <p:nvPr/>
          </p:nvSpPr>
          <p:spPr>
            <a:xfrm flipV="1">
              <a:off x="2041" y="2086"/>
              <a:ext cx="952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6512" name="Line 17"/>
            <p:cNvSpPr/>
            <p:nvPr/>
          </p:nvSpPr>
          <p:spPr>
            <a:xfrm>
              <a:off x="1542" y="2540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3" name="Line 18"/>
            <p:cNvSpPr/>
            <p:nvPr/>
          </p:nvSpPr>
          <p:spPr>
            <a:xfrm>
              <a:off x="1542" y="2540"/>
              <a:ext cx="227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4" name="Line 19"/>
            <p:cNvSpPr/>
            <p:nvPr/>
          </p:nvSpPr>
          <p:spPr>
            <a:xfrm flipH="1">
              <a:off x="1542" y="2540"/>
              <a:ext cx="227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5" name="Line 20"/>
            <p:cNvSpPr/>
            <p:nvPr/>
          </p:nvSpPr>
          <p:spPr>
            <a:xfrm>
              <a:off x="1542" y="2857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6" name="Line 21"/>
            <p:cNvSpPr/>
            <p:nvPr/>
          </p:nvSpPr>
          <p:spPr>
            <a:xfrm flipV="1">
              <a:off x="1632" y="2857"/>
              <a:ext cx="0" cy="27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6517" name="Line 22"/>
            <p:cNvSpPr/>
            <p:nvPr/>
          </p:nvSpPr>
          <p:spPr>
            <a:xfrm flipV="1">
              <a:off x="1632" y="2268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6518" name="Line 23"/>
            <p:cNvSpPr/>
            <p:nvPr/>
          </p:nvSpPr>
          <p:spPr>
            <a:xfrm>
              <a:off x="1678" y="2676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19" name="Line 24"/>
            <p:cNvSpPr/>
            <p:nvPr/>
          </p:nvSpPr>
          <p:spPr>
            <a:xfrm>
              <a:off x="1905" y="2540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20" name="未知"/>
            <p:cNvSpPr/>
            <p:nvPr/>
          </p:nvSpPr>
          <p:spPr>
            <a:xfrm>
              <a:off x="1905" y="2540"/>
              <a:ext cx="90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0" y="136"/>
                </a:cxn>
                <a:cxn ang="0">
                  <a:pos x="0" y="272"/>
                </a:cxn>
              </a:cxnLst>
              <a:pathLst>
                <a:path w="90" h="272">
                  <a:moveTo>
                    <a:pt x="0" y="0"/>
                  </a:moveTo>
                  <a:cubicBezTo>
                    <a:pt x="45" y="45"/>
                    <a:pt x="90" y="91"/>
                    <a:pt x="90" y="136"/>
                  </a:cubicBezTo>
                  <a:cubicBezTo>
                    <a:pt x="90" y="181"/>
                    <a:pt x="45" y="226"/>
                    <a:pt x="0" y="27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521" name="Oval 26"/>
            <p:cNvSpPr/>
            <p:nvPr/>
          </p:nvSpPr>
          <p:spPr>
            <a:xfrm>
              <a:off x="2449" y="1497"/>
              <a:ext cx="408" cy="363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TT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22" name="Oval 27"/>
            <p:cNvSpPr/>
            <p:nvPr/>
          </p:nvSpPr>
          <p:spPr>
            <a:xfrm>
              <a:off x="3401" y="1497"/>
              <a:ext cx="408" cy="363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TC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23" name="Line 28"/>
            <p:cNvSpPr/>
            <p:nvPr/>
          </p:nvSpPr>
          <p:spPr>
            <a:xfrm>
              <a:off x="2630" y="1860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24" name="Line 29"/>
            <p:cNvSpPr/>
            <p:nvPr/>
          </p:nvSpPr>
          <p:spPr>
            <a:xfrm>
              <a:off x="2857" y="1678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6525" name="Line 30"/>
            <p:cNvSpPr/>
            <p:nvPr/>
          </p:nvSpPr>
          <p:spPr>
            <a:xfrm>
              <a:off x="3628" y="1860"/>
              <a:ext cx="0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26" name="Line 31"/>
            <p:cNvSpPr/>
            <p:nvPr/>
          </p:nvSpPr>
          <p:spPr>
            <a:xfrm flipH="1">
              <a:off x="1995" y="2676"/>
              <a:ext cx="16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6527" name="Line 32"/>
            <p:cNvSpPr/>
            <p:nvPr/>
          </p:nvSpPr>
          <p:spPr>
            <a:xfrm>
              <a:off x="318" y="2086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06528" name="Text Box 33"/>
            <p:cNvSpPr txBox="1"/>
            <p:nvPr/>
          </p:nvSpPr>
          <p:spPr>
            <a:xfrm>
              <a:off x="2087" y="136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加热炉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29" name="Text Box 34"/>
            <p:cNvSpPr txBox="1"/>
            <p:nvPr/>
          </p:nvSpPr>
          <p:spPr>
            <a:xfrm>
              <a:off x="2449" y="871"/>
              <a:ext cx="816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温度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30" name="Text Box 35"/>
            <p:cNvSpPr txBox="1"/>
            <p:nvPr/>
          </p:nvSpPr>
          <p:spPr>
            <a:xfrm>
              <a:off x="3343" y="825"/>
              <a:ext cx="816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温度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调节器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31" name="Text Box 36"/>
            <p:cNvSpPr txBox="1"/>
            <p:nvPr/>
          </p:nvSpPr>
          <p:spPr>
            <a:xfrm>
              <a:off x="635" y="2449"/>
              <a:ext cx="8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调节阀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32" name="Text Box 37"/>
            <p:cNvSpPr txBox="1"/>
            <p:nvPr/>
          </p:nvSpPr>
          <p:spPr>
            <a:xfrm>
              <a:off x="1724" y="2857"/>
              <a:ext cx="8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燃料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33" name="Text Box 38"/>
            <p:cNvSpPr txBox="1"/>
            <p:nvPr/>
          </p:nvSpPr>
          <p:spPr>
            <a:xfrm>
              <a:off x="182" y="1723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原料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534" name="Line 39"/>
            <p:cNvSpPr/>
            <p:nvPr/>
          </p:nvSpPr>
          <p:spPr>
            <a:xfrm>
              <a:off x="635" y="1088"/>
              <a:ext cx="681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06535" name="Text Box 40"/>
            <p:cNvSpPr txBox="1"/>
            <p:nvPr/>
          </p:nvSpPr>
          <p:spPr>
            <a:xfrm>
              <a:off x="0" y="952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管道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6536" name="AutoShape 41"/>
          <p:cNvSpPr/>
          <p:nvPr/>
        </p:nvSpPr>
        <p:spPr>
          <a:xfrm>
            <a:off x="6534150" y="836613"/>
            <a:ext cx="2376488" cy="792162"/>
          </a:xfrm>
          <a:prstGeom prst="wedgeRoundRectCallout">
            <a:avLst>
              <a:gd name="adj1" fmla="val -44722"/>
              <a:gd name="adj2" fmla="val 70042"/>
              <a:gd name="adj3" fmla="val 16667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t"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温度控制系统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框图？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6537" name="Text Box 42"/>
          <p:cNvSpPr txBox="1"/>
          <p:nvPr/>
        </p:nvSpPr>
        <p:spPr>
          <a:xfrm>
            <a:off x="2133600" y="6129338"/>
            <a:ext cx="48831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图4  温度控制系统工艺流程图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538" name="Text Box 28"/>
          <p:cNvSpPr txBox="1"/>
          <p:nvPr/>
        </p:nvSpPr>
        <p:spPr>
          <a:xfrm>
            <a:off x="2143125" y="114300"/>
            <a:ext cx="52054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过程控制系统（仪表）组成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39700" y="958850"/>
            <a:ext cx="9205913" cy="3476625"/>
            <a:chOff x="219" y="1511"/>
            <a:chExt cx="14498" cy="5474"/>
          </a:xfrm>
        </p:grpSpPr>
        <p:sp>
          <p:nvSpPr>
            <p:cNvPr id="107522" name="Text Box 2"/>
            <p:cNvSpPr txBox="1"/>
            <p:nvPr/>
          </p:nvSpPr>
          <p:spPr>
            <a:xfrm>
              <a:off x="4054" y="6171"/>
              <a:ext cx="6960" cy="8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图5  温度控制系统框图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7523" name="Group 4"/>
            <p:cNvGrpSpPr/>
            <p:nvPr/>
          </p:nvGrpSpPr>
          <p:grpSpPr>
            <a:xfrm>
              <a:off x="219" y="1511"/>
              <a:ext cx="14498" cy="4286"/>
              <a:chOff x="0" y="444"/>
              <a:chExt cx="5919" cy="1801"/>
            </a:xfrm>
          </p:grpSpPr>
          <p:sp>
            <p:nvSpPr>
              <p:cNvPr id="107524" name="Text Box 5"/>
              <p:cNvSpPr txBox="1"/>
              <p:nvPr/>
            </p:nvSpPr>
            <p:spPr>
              <a:xfrm>
                <a:off x="5198" y="709"/>
                <a:ext cx="721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温度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25" name="Rectangle 6"/>
              <p:cNvSpPr/>
              <p:nvPr/>
            </p:nvSpPr>
            <p:spPr>
              <a:xfrm>
                <a:off x="0" y="1093"/>
                <a:ext cx="875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温度给定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26" name="Rectangle 7"/>
              <p:cNvSpPr/>
              <p:nvPr/>
            </p:nvSpPr>
            <p:spPr>
              <a:xfrm>
                <a:off x="1709" y="1093"/>
                <a:ext cx="91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温度调节器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27" name="Rectangle 8"/>
              <p:cNvSpPr/>
              <p:nvPr/>
            </p:nvSpPr>
            <p:spPr>
              <a:xfrm>
                <a:off x="2985" y="1093"/>
                <a:ext cx="978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调节阀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28" name="Rectangle 9"/>
              <p:cNvSpPr/>
              <p:nvPr/>
            </p:nvSpPr>
            <p:spPr>
              <a:xfrm>
                <a:off x="4324" y="1093"/>
                <a:ext cx="92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加热炉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29" name="Rectangle 10"/>
              <p:cNvSpPr/>
              <p:nvPr/>
            </p:nvSpPr>
            <p:spPr>
              <a:xfrm>
                <a:off x="2780" y="1861"/>
                <a:ext cx="1183" cy="38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温度变送器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30" name="AutoShape 11"/>
              <p:cNvSpPr/>
              <p:nvPr/>
            </p:nvSpPr>
            <p:spPr>
              <a:xfrm>
                <a:off x="1235" y="1189"/>
                <a:ext cx="206" cy="192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31" name="Line 12"/>
              <p:cNvSpPr/>
              <p:nvPr/>
            </p:nvSpPr>
            <p:spPr>
              <a:xfrm>
                <a:off x="875" y="1285"/>
                <a:ext cx="36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32" name="Line 13"/>
              <p:cNvSpPr/>
              <p:nvPr/>
            </p:nvSpPr>
            <p:spPr>
              <a:xfrm>
                <a:off x="1441" y="1285"/>
                <a:ext cx="26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33" name="Line 14"/>
              <p:cNvSpPr/>
              <p:nvPr/>
            </p:nvSpPr>
            <p:spPr>
              <a:xfrm>
                <a:off x="2625" y="1237"/>
                <a:ext cx="36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34" name="Line 15"/>
              <p:cNvSpPr/>
              <p:nvPr/>
            </p:nvSpPr>
            <p:spPr>
              <a:xfrm>
                <a:off x="3963" y="1237"/>
                <a:ext cx="36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35" name="Line 16"/>
              <p:cNvSpPr/>
              <p:nvPr/>
            </p:nvSpPr>
            <p:spPr>
              <a:xfrm>
                <a:off x="5250" y="1237"/>
                <a:ext cx="4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36" name="Line 17"/>
              <p:cNvSpPr/>
              <p:nvPr/>
            </p:nvSpPr>
            <p:spPr>
              <a:xfrm>
                <a:off x="5405" y="1237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07537" name="Line 18"/>
              <p:cNvSpPr/>
              <p:nvPr/>
            </p:nvSpPr>
            <p:spPr>
              <a:xfrm flipH="1">
                <a:off x="3963" y="2101"/>
                <a:ext cx="144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38" name="Line 19"/>
              <p:cNvSpPr/>
              <p:nvPr/>
            </p:nvSpPr>
            <p:spPr>
              <a:xfrm flipH="1">
                <a:off x="1338" y="2101"/>
                <a:ext cx="144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07539" name="Text Box 20"/>
              <p:cNvSpPr txBox="1"/>
              <p:nvPr/>
            </p:nvSpPr>
            <p:spPr>
              <a:xfrm>
                <a:off x="875" y="805"/>
                <a:ext cx="463" cy="34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40" name="Text Box 21"/>
              <p:cNvSpPr txBox="1"/>
              <p:nvPr/>
            </p:nvSpPr>
            <p:spPr>
              <a:xfrm>
                <a:off x="978" y="1429"/>
                <a:ext cx="463" cy="34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41" name="Text Box 22"/>
              <p:cNvSpPr txBox="1"/>
              <p:nvPr/>
            </p:nvSpPr>
            <p:spPr>
              <a:xfrm>
                <a:off x="1338" y="805"/>
                <a:ext cx="464" cy="34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42" name="Line 23"/>
              <p:cNvSpPr/>
              <p:nvPr/>
            </p:nvSpPr>
            <p:spPr>
              <a:xfrm flipV="1">
                <a:off x="1338" y="1381"/>
                <a:ext cx="0" cy="7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43" name="Line 24"/>
              <p:cNvSpPr/>
              <p:nvPr/>
            </p:nvSpPr>
            <p:spPr>
              <a:xfrm>
                <a:off x="4735" y="757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7544" name="Text Box 25"/>
              <p:cNvSpPr txBox="1"/>
              <p:nvPr/>
            </p:nvSpPr>
            <p:spPr>
              <a:xfrm>
                <a:off x="4619" y="444"/>
                <a:ext cx="720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扰动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545" name="Text Box 29"/>
              <p:cNvSpPr txBox="1"/>
              <p:nvPr/>
            </p:nvSpPr>
            <p:spPr>
              <a:xfrm>
                <a:off x="3814" y="763"/>
                <a:ext cx="720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流量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7546" name="Text Box 28"/>
          <p:cNvSpPr txBox="1"/>
          <p:nvPr/>
        </p:nvSpPr>
        <p:spPr>
          <a:xfrm>
            <a:off x="2009775" y="123825"/>
            <a:ext cx="52054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过程控制系统（仪表）组成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402" name="Text Box 3"/>
          <p:cNvSpPr txBox="1"/>
          <p:nvPr/>
        </p:nvSpPr>
        <p:spPr>
          <a:xfrm>
            <a:off x="342900" y="4891088"/>
            <a:ext cx="8374063" cy="1260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：应用于过程工业，对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过程量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（温度、压力、流量、液位、成分），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进行自动检测与控制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，以生产出高质量的产品的一类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自动控制系统（仪表）。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02" grpId="0"/>
      <p:bldP spid="10140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Rectangle 4"/>
          <p:cNvSpPr/>
          <p:nvPr/>
        </p:nvSpPr>
        <p:spPr>
          <a:xfrm>
            <a:off x="2714625" y="0"/>
            <a:ext cx="3449638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过程控制仪表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2017713" y="1000125"/>
            <a:ext cx="447040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8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800" kern="1200" cap="none" spc="0" normalizeH="0" baseline="0" noProof="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3200" kern="1200" cap="none" spc="0" normalizeH="0" baseline="0" noProof="0" dirty="0" smtClean="0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15" name="Text Box 28"/>
          <p:cNvSpPr txBox="1"/>
          <p:nvPr/>
        </p:nvSpPr>
        <p:spPr>
          <a:xfrm>
            <a:off x="1173163" y="1828800"/>
            <a:ext cx="700246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过程控制仪表与系统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在流程工业中的作用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Text Box 28"/>
          <p:cNvSpPr txBox="1"/>
          <p:nvPr/>
        </p:nvSpPr>
        <p:spPr>
          <a:xfrm>
            <a:off x="1200150" y="3862388"/>
            <a:ext cx="4949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过程控制仪表课程体系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7" name="Text Box 28"/>
          <p:cNvSpPr txBox="1"/>
          <p:nvPr/>
        </p:nvSpPr>
        <p:spPr>
          <a:xfrm>
            <a:off x="1204913" y="4733925"/>
            <a:ext cx="237966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教学目标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8" name="Text Box 28"/>
          <p:cNvSpPr txBox="1"/>
          <p:nvPr/>
        </p:nvSpPr>
        <p:spPr>
          <a:xfrm>
            <a:off x="1239838" y="5767388"/>
            <a:ext cx="32623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课程实验简介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9" name="Text Box 28"/>
          <p:cNvSpPr txBox="1"/>
          <p:nvPr/>
        </p:nvSpPr>
        <p:spPr>
          <a:xfrm>
            <a:off x="1262063" y="2868613"/>
            <a:ext cx="6618287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过程控制系统组成及仪表作用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20" name="Oval 3">
            <a:hlinkClick r:id="rId1" action="ppaction://hlinksldjump"/>
          </p:cNvPr>
          <p:cNvSpPr/>
          <p:nvPr/>
        </p:nvSpPr>
        <p:spPr>
          <a:xfrm>
            <a:off x="641350" y="1946275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1" name="Oval 3">
            <a:hlinkClick r:id="rId1" action="ppaction://hlinksldjump"/>
          </p:cNvPr>
          <p:cNvSpPr/>
          <p:nvPr/>
        </p:nvSpPr>
        <p:spPr>
          <a:xfrm>
            <a:off x="641350" y="2928938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2" name="Oval 3">
            <a:hlinkClick r:id="rId1" action="ppaction://hlinksldjump"/>
          </p:cNvPr>
          <p:cNvSpPr/>
          <p:nvPr/>
        </p:nvSpPr>
        <p:spPr>
          <a:xfrm>
            <a:off x="641350" y="3921125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3" name="Oval 3">
            <a:hlinkClick r:id="rId1" action="ppaction://hlinksldjump"/>
          </p:cNvPr>
          <p:cNvSpPr/>
          <p:nvPr/>
        </p:nvSpPr>
        <p:spPr>
          <a:xfrm>
            <a:off x="641350" y="4852988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4" name="Oval 3">
            <a:hlinkClick r:id="rId1" action="ppaction://hlinksldjump"/>
          </p:cNvPr>
          <p:cNvSpPr/>
          <p:nvPr/>
        </p:nvSpPr>
        <p:spPr>
          <a:xfrm>
            <a:off x="641350" y="5767388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5" name="Rectangle 2"/>
          <p:cNvSpPr/>
          <p:nvPr/>
        </p:nvSpPr>
        <p:spPr>
          <a:xfrm>
            <a:off x="641350" y="855663"/>
            <a:ext cx="6430963" cy="427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zh-CN" altLang="en-US" sz="2800" dirty="0">
                <a:solidFill>
                  <a:srgbClr val="0000F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冷轧带钢板板厚控制</a:t>
            </a:r>
            <a:endParaRPr lang="zh-CN" altLang="en-US" sz="2800" dirty="0">
              <a:solidFill>
                <a:srgbClr val="0000FF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pSp>
        <p:nvGrpSpPr>
          <p:cNvPr id="108546" name="Group 3"/>
          <p:cNvGrpSpPr/>
          <p:nvPr/>
        </p:nvGrpSpPr>
        <p:grpSpPr>
          <a:xfrm>
            <a:off x="904875" y="1384300"/>
            <a:ext cx="5400675" cy="2376488"/>
            <a:chOff x="0" y="0"/>
            <a:chExt cx="3856" cy="1996"/>
          </a:xfrm>
        </p:grpSpPr>
        <p:sp>
          <p:nvSpPr>
            <p:cNvPr id="108547" name="Oval 4"/>
            <p:cNvSpPr/>
            <p:nvPr/>
          </p:nvSpPr>
          <p:spPr>
            <a:xfrm>
              <a:off x="862" y="0"/>
              <a:ext cx="499" cy="45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48" name="Oval 5"/>
            <p:cNvSpPr/>
            <p:nvPr/>
          </p:nvSpPr>
          <p:spPr>
            <a:xfrm>
              <a:off x="862" y="1089"/>
              <a:ext cx="499" cy="45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49" name="Oval 6"/>
            <p:cNvSpPr/>
            <p:nvPr/>
          </p:nvSpPr>
          <p:spPr>
            <a:xfrm>
              <a:off x="953" y="454"/>
              <a:ext cx="318" cy="27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50" name="Oval 7"/>
            <p:cNvSpPr/>
            <p:nvPr/>
          </p:nvSpPr>
          <p:spPr>
            <a:xfrm>
              <a:off x="953" y="817"/>
              <a:ext cx="318" cy="27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51" name="Rectangle 8"/>
            <p:cNvSpPr/>
            <p:nvPr/>
          </p:nvSpPr>
          <p:spPr>
            <a:xfrm>
              <a:off x="0" y="726"/>
              <a:ext cx="2631" cy="90"/>
            </a:xfrm>
            <a:prstGeom prst="rect">
              <a:avLst/>
            </a:prstGeom>
            <a:solidFill>
              <a:srgbClr val="C0C0C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52" name="Line 9"/>
            <p:cNvSpPr/>
            <p:nvPr/>
          </p:nvSpPr>
          <p:spPr>
            <a:xfrm>
              <a:off x="1316" y="817"/>
              <a:ext cx="226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8553" name="Rectangle 10"/>
            <p:cNvSpPr/>
            <p:nvPr/>
          </p:nvSpPr>
          <p:spPr>
            <a:xfrm>
              <a:off x="1542" y="998"/>
              <a:ext cx="86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检测板厚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54" name="Line 11"/>
            <p:cNvSpPr/>
            <p:nvPr/>
          </p:nvSpPr>
          <p:spPr>
            <a:xfrm>
              <a:off x="2404" y="1134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8555" name="Rectangle 12"/>
            <p:cNvSpPr/>
            <p:nvPr/>
          </p:nvSpPr>
          <p:spPr>
            <a:xfrm>
              <a:off x="2767" y="998"/>
              <a:ext cx="86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56" name="Line 13"/>
            <p:cNvSpPr/>
            <p:nvPr/>
          </p:nvSpPr>
          <p:spPr>
            <a:xfrm>
              <a:off x="3629" y="1134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8557" name="Rectangle 14"/>
            <p:cNvSpPr/>
            <p:nvPr/>
          </p:nvSpPr>
          <p:spPr>
            <a:xfrm>
              <a:off x="1996" y="1724"/>
              <a:ext cx="131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液压执行机构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58" name="Line 15"/>
            <p:cNvSpPr/>
            <p:nvPr/>
          </p:nvSpPr>
          <p:spPr>
            <a:xfrm>
              <a:off x="3856" y="1134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8559" name="Line 16"/>
            <p:cNvSpPr/>
            <p:nvPr/>
          </p:nvSpPr>
          <p:spPr>
            <a:xfrm flipH="1">
              <a:off x="3311" y="1860"/>
              <a:ext cx="5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8560" name="Line 17"/>
            <p:cNvSpPr/>
            <p:nvPr/>
          </p:nvSpPr>
          <p:spPr>
            <a:xfrm flipH="1">
              <a:off x="1089" y="1860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8561" name="Line 18"/>
            <p:cNvSpPr/>
            <p:nvPr/>
          </p:nvSpPr>
          <p:spPr>
            <a:xfrm flipV="1">
              <a:off x="1089" y="1543"/>
              <a:ext cx="0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8562" name="Rectangle 19"/>
            <p:cNvSpPr/>
            <p:nvPr/>
          </p:nvSpPr>
          <p:spPr>
            <a:xfrm>
              <a:off x="1678" y="0"/>
              <a:ext cx="726" cy="2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轧辊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63" name="Line 20"/>
            <p:cNvSpPr/>
            <p:nvPr/>
          </p:nvSpPr>
          <p:spPr>
            <a:xfrm flipV="1">
              <a:off x="1361" y="136"/>
              <a:ext cx="499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8564" name="Rectangle 21"/>
            <p:cNvSpPr/>
            <p:nvPr/>
          </p:nvSpPr>
          <p:spPr>
            <a:xfrm>
              <a:off x="2450" y="273"/>
              <a:ext cx="726" cy="2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带钢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565" name="Line 22"/>
            <p:cNvSpPr/>
            <p:nvPr/>
          </p:nvSpPr>
          <p:spPr>
            <a:xfrm flipV="1">
              <a:off x="2359" y="454"/>
              <a:ext cx="272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08566" name="Text Box 28"/>
          <p:cNvSpPr txBox="1"/>
          <p:nvPr/>
        </p:nvSpPr>
        <p:spPr>
          <a:xfrm>
            <a:off x="2009775" y="123825"/>
            <a:ext cx="52054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过程控制系统（仪表）组成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4350" y="3760788"/>
            <a:ext cx="7988300" cy="2913062"/>
            <a:chOff x="811" y="5923"/>
            <a:chExt cx="12580" cy="4587"/>
          </a:xfrm>
        </p:grpSpPr>
        <p:sp>
          <p:nvSpPr>
            <p:cNvPr id="108568" name="Rectangle 39"/>
            <p:cNvSpPr/>
            <p:nvPr/>
          </p:nvSpPr>
          <p:spPr>
            <a:xfrm>
              <a:off x="2541" y="9900"/>
              <a:ext cx="8370" cy="6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图 6 冷轧带钢板板厚控制方框图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8569" name="组合 1"/>
            <p:cNvGrpSpPr/>
            <p:nvPr/>
          </p:nvGrpSpPr>
          <p:grpSpPr>
            <a:xfrm>
              <a:off x="811" y="6542"/>
              <a:ext cx="12580" cy="2705"/>
              <a:chOff x="0" y="0"/>
              <a:chExt cx="7987668" cy="1717099"/>
            </a:xfrm>
          </p:grpSpPr>
          <p:sp>
            <p:nvSpPr>
              <p:cNvPr id="108570" name="Rectangle 25"/>
              <p:cNvSpPr/>
              <p:nvPr/>
            </p:nvSpPr>
            <p:spPr>
              <a:xfrm>
                <a:off x="0" y="193797"/>
                <a:ext cx="1125661" cy="444593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给定厚度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71" name="Rectangle 26"/>
              <p:cNvSpPr/>
              <p:nvPr/>
            </p:nvSpPr>
            <p:spPr>
              <a:xfrm>
                <a:off x="2126099" y="193797"/>
                <a:ext cx="805198" cy="45171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调节器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72" name="Rectangle 27"/>
              <p:cNvSpPr/>
              <p:nvPr/>
            </p:nvSpPr>
            <p:spPr>
              <a:xfrm>
                <a:off x="3359479" y="193797"/>
                <a:ext cx="1281853" cy="45171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液压执行器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73" name="Rectangle 28"/>
              <p:cNvSpPr/>
              <p:nvPr/>
            </p:nvSpPr>
            <p:spPr>
              <a:xfrm>
                <a:off x="5130106" y="193797"/>
                <a:ext cx="1100078" cy="444593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轧机轧辊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74" name="Rectangle 29"/>
              <p:cNvSpPr/>
              <p:nvPr/>
            </p:nvSpPr>
            <p:spPr>
              <a:xfrm>
                <a:off x="3894033" y="1209807"/>
                <a:ext cx="1528260" cy="50729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板厚传感器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75" name="AutoShape 30"/>
              <p:cNvSpPr/>
              <p:nvPr/>
            </p:nvSpPr>
            <p:spPr>
              <a:xfrm>
                <a:off x="1537685" y="320620"/>
                <a:ext cx="234288" cy="253646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76" name="Line 31"/>
              <p:cNvSpPr/>
              <p:nvPr/>
            </p:nvSpPr>
            <p:spPr>
              <a:xfrm>
                <a:off x="1125661" y="448868"/>
                <a:ext cx="4120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77" name="Line 32"/>
              <p:cNvSpPr/>
              <p:nvPr/>
            </p:nvSpPr>
            <p:spPr>
              <a:xfrm>
                <a:off x="1771974" y="448868"/>
                <a:ext cx="354125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78" name="Line 33"/>
              <p:cNvSpPr/>
              <p:nvPr/>
            </p:nvSpPr>
            <p:spPr>
              <a:xfrm>
                <a:off x="2931297" y="451718"/>
                <a:ext cx="4120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79" name="Line 34"/>
              <p:cNvSpPr/>
              <p:nvPr/>
            </p:nvSpPr>
            <p:spPr>
              <a:xfrm>
                <a:off x="4641332" y="451718"/>
                <a:ext cx="48877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80" name="Line 35"/>
              <p:cNvSpPr/>
              <p:nvPr/>
            </p:nvSpPr>
            <p:spPr>
              <a:xfrm>
                <a:off x="7743281" y="423218"/>
                <a:ext cx="0" cy="110293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08581" name="Line 36"/>
              <p:cNvSpPr/>
              <p:nvPr/>
            </p:nvSpPr>
            <p:spPr>
              <a:xfrm flipH="1">
                <a:off x="5422293" y="1526152"/>
                <a:ext cx="23209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82" name="Line 37"/>
              <p:cNvSpPr/>
              <p:nvPr/>
            </p:nvSpPr>
            <p:spPr>
              <a:xfrm flipV="1">
                <a:off x="1649444" y="574266"/>
                <a:ext cx="5386" cy="9761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83" name="Line 38"/>
              <p:cNvSpPr/>
              <p:nvPr/>
            </p:nvSpPr>
            <p:spPr>
              <a:xfrm flipV="1">
                <a:off x="6230184" y="448868"/>
                <a:ext cx="428182" cy="285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08584" name="Line 40"/>
              <p:cNvSpPr/>
              <p:nvPr/>
            </p:nvSpPr>
            <p:spPr>
              <a:xfrm flipH="1">
                <a:off x="1649444" y="1550377"/>
                <a:ext cx="225940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08585" name="Text Box 41"/>
              <p:cNvSpPr txBox="1"/>
              <p:nvPr/>
            </p:nvSpPr>
            <p:spPr>
              <a:xfrm>
                <a:off x="1221261" y="0"/>
                <a:ext cx="305652" cy="3647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+</a:t>
                </a:r>
                <a:endParaRPr lang="zh-CN" altLang="en-US" sz="2400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86" name="Text Box 42"/>
              <p:cNvSpPr txBox="1"/>
              <p:nvPr/>
            </p:nvSpPr>
            <p:spPr>
              <a:xfrm>
                <a:off x="1343792" y="581391"/>
                <a:ext cx="305652" cy="3647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Comic Sans MS" panose="030F0702030302020204" pitchFamily="66" charset="0"/>
                    <a:ea typeface="宋体" panose="02010600030101010101" pitchFamily="2" charset="-122"/>
                  </a:rPr>
                  <a:t>-</a:t>
                </a:r>
                <a:endParaRPr lang="zh-CN" altLang="en-US" sz="2400" dirty="0">
                  <a:latin typeface="Comic Sans MS" panose="030F07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87" name="Rectangle 28"/>
              <p:cNvSpPr/>
              <p:nvPr/>
            </p:nvSpPr>
            <p:spPr>
              <a:xfrm>
                <a:off x="6658366" y="200922"/>
                <a:ext cx="840528" cy="444593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带钢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588" name="Line 34"/>
              <p:cNvSpPr/>
              <p:nvPr/>
            </p:nvSpPr>
            <p:spPr>
              <a:xfrm>
                <a:off x="7498894" y="419656"/>
                <a:ext cx="48877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108589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727" y="6429"/>
            <a:ext cx="664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177165" imgH="165100" progId="Equation.KSEE3">
                    <p:embed/>
                  </p:oleObj>
                </mc:Choice>
                <mc:Fallback>
                  <p:oleObj name="" r:id="rId1" imgW="177165" imgH="165100" progId="Equation.KSEE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727" y="6429"/>
                          <a:ext cx="664" cy="6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590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88" y="7786"/>
            <a:ext cx="619" cy="8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3" imgW="165100" imgH="228600" progId="Equation.KSEE3">
                    <p:embed/>
                  </p:oleObj>
                </mc:Choice>
                <mc:Fallback>
                  <p:oleObj name="" r:id="rId3" imgW="165100" imgH="228600" progId="Equation.KSEE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88" y="7786"/>
                          <a:ext cx="619" cy="8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591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59" y="5922"/>
            <a:ext cx="715" cy="8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5" imgW="190500" imgH="228600" progId="Equation.KSEE3">
                    <p:embed/>
                  </p:oleObj>
                </mc:Choice>
                <mc:Fallback>
                  <p:oleObj name="" r:id="rId5" imgW="190500" imgH="228600" progId="Equation.KSEE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59" y="5922"/>
                          <a:ext cx="715" cy="8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8553" y="6578"/>
              <a:ext cx="4248" cy="1323"/>
            </a:xfrm>
            <a:prstGeom prst="rect">
              <a:avLst/>
            </a:prstGeom>
            <a:noFill/>
            <a:ln w="28575" cmpd="sng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graphicFrame>
        <p:nvGraphicFramePr>
          <p:cNvPr id="10859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0125" y="1162050"/>
          <a:ext cx="14747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685800" imgH="228600" progId="Equation.KSEE3">
                  <p:embed/>
                </p:oleObj>
              </mc:Choice>
              <mc:Fallback>
                <p:oleObj name="" r:id="rId7" imgW="685800" imgH="2286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0125" y="1162050"/>
                        <a:ext cx="1474788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94" name="文本框 2"/>
          <p:cNvSpPr txBox="1"/>
          <p:nvPr/>
        </p:nvSpPr>
        <p:spPr>
          <a:xfrm>
            <a:off x="6080125" y="1765300"/>
            <a:ext cx="24225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轧机轧辊的压下量如何变化？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Rectangle 2"/>
          <p:cNvSpPr/>
          <p:nvPr/>
        </p:nvSpPr>
        <p:spPr>
          <a:xfrm>
            <a:off x="1944688" y="0"/>
            <a:ext cx="5335587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过程控制仪表课程体系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9570" name="Object 3"/>
          <p:cNvGraphicFramePr>
            <a:graphicFrameLocks noChangeAspect="1"/>
          </p:cNvGraphicFramePr>
          <p:nvPr/>
        </p:nvGraphicFramePr>
        <p:xfrm>
          <a:off x="1041400" y="1012825"/>
          <a:ext cx="7142163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7153275" imgH="5153025" progId="">
                  <p:embed/>
                </p:oleObj>
              </mc:Choice>
              <mc:Fallback>
                <p:oleObj name="" r:id="rId1" imgW="7153275" imgH="5153025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1400" y="1012825"/>
                        <a:ext cx="7142163" cy="5143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1" name="Text Box 4"/>
          <p:cNvSpPr txBox="1"/>
          <p:nvPr/>
        </p:nvSpPr>
        <p:spPr>
          <a:xfrm>
            <a:off x="2363788" y="6218238"/>
            <a:ext cx="47244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图7 过程控制仪表课程体系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3" name="Rectangle 2"/>
          <p:cNvSpPr/>
          <p:nvPr/>
        </p:nvSpPr>
        <p:spPr>
          <a:xfrm>
            <a:off x="2295525" y="0"/>
            <a:ext cx="48879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过程控制仪表课程体系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0594" name="Group 3"/>
          <p:cNvGrpSpPr/>
          <p:nvPr/>
        </p:nvGrpSpPr>
        <p:grpSpPr>
          <a:xfrm>
            <a:off x="0" y="1820863"/>
            <a:ext cx="9644063" cy="3563937"/>
            <a:chOff x="0" y="0"/>
            <a:chExt cx="5919" cy="2245"/>
          </a:xfrm>
        </p:grpSpPr>
        <p:sp>
          <p:nvSpPr>
            <p:cNvPr id="110595" name="Text Box 4"/>
            <p:cNvSpPr txBox="1"/>
            <p:nvPr/>
          </p:nvSpPr>
          <p:spPr>
            <a:xfrm>
              <a:off x="4933" y="709"/>
              <a:ext cx="9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被控参量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0596" name="Group 5"/>
            <p:cNvGrpSpPr/>
            <p:nvPr/>
          </p:nvGrpSpPr>
          <p:grpSpPr>
            <a:xfrm>
              <a:off x="0" y="709"/>
              <a:ext cx="5662" cy="1536"/>
              <a:chOff x="0" y="0"/>
              <a:chExt cx="5280" cy="1536"/>
            </a:xfrm>
          </p:grpSpPr>
          <p:sp>
            <p:nvSpPr>
              <p:cNvPr id="110597" name="Rectangle 6"/>
              <p:cNvSpPr/>
              <p:nvPr/>
            </p:nvSpPr>
            <p:spPr>
              <a:xfrm>
                <a:off x="0" y="384"/>
                <a:ext cx="81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给定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598" name="Rectangle 7"/>
              <p:cNvSpPr/>
              <p:nvPr/>
            </p:nvSpPr>
            <p:spPr>
              <a:xfrm>
                <a:off x="1632" y="384"/>
                <a:ext cx="81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调节器</a:t>
                </a:r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599" name="Rectangle 8"/>
              <p:cNvSpPr/>
              <p:nvPr/>
            </p:nvSpPr>
            <p:spPr>
              <a:xfrm>
                <a:off x="2784" y="384"/>
                <a:ext cx="912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执行器</a:t>
                </a:r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00" name="Rectangle 9"/>
              <p:cNvSpPr/>
              <p:nvPr/>
            </p:nvSpPr>
            <p:spPr>
              <a:xfrm>
                <a:off x="4032" y="384"/>
                <a:ext cx="864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对象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01" name="Rectangle 10"/>
              <p:cNvSpPr/>
              <p:nvPr/>
            </p:nvSpPr>
            <p:spPr>
              <a:xfrm>
                <a:off x="2592" y="1152"/>
                <a:ext cx="1104" cy="38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变送器</a:t>
                </a:r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02" name="AutoShape 11"/>
              <p:cNvSpPr/>
              <p:nvPr/>
            </p:nvSpPr>
            <p:spPr>
              <a:xfrm>
                <a:off x="1152" y="480"/>
                <a:ext cx="192" cy="192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03" name="Line 12"/>
              <p:cNvSpPr/>
              <p:nvPr/>
            </p:nvSpPr>
            <p:spPr>
              <a:xfrm>
                <a:off x="816" y="576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04" name="Line 13"/>
              <p:cNvSpPr/>
              <p:nvPr/>
            </p:nvSpPr>
            <p:spPr>
              <a:xfrm>
                <a:off x="1344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05" name="Line 14"/>
              <p:cNvSpPr/>
              <p:nvPr/>
            </p:nvSpPr>
            <p:spPr>
              <a:xfrm>
                <a:off x="2448" y="528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06" name="Line 15"/>
              <p:cNvSpPr/>
              <p:nvPr/>
            </p:nvSpPr>
            <p:spPr>
              <a:xfrm>
                <a:off x="3696" y="528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07" name="Line 16"/>
              <p:cNvSpPr/>
              <p:nvPr/>
            </p:nvSpPr>
            <p:spPr>
              <a:xfrm>
                <a:off x="4896" y="52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08" name="Line 17"/>
              <p:cNvSpPr/>
              <p:nvPr/>
            </p:nvSpPr>
            <p:spPr>
              <a:xfrm>
                <a:off x="5040" y="528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10609" name="Line 18"/>
              <p:cNvSpPr/>
              <p:nvPr/>
            </p:nvSpPr>
            <p:spPr>
              <a:xfrm flipH="1">
                <a:off x="3696" y="1392"/>
                <a:ext cx="13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10" name="Line 19"/>
              <p:cNvSpPr/>
              <p:nvPr/>
            </p:nvSpPr>
            <p:spPr>
              <a:xfrm flipH="1">
                <a:off x="1248" y="1392"/>
                <a:ext cx="13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10611" name="Text Box 20"/>
              <p:cNvSpPr txBox="1"/>
              <p:nvPr/>
            </p:nvSpPr>
            <p:spPr>
              <a:xfrm>
                <a:off x="816" y="96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12" name="Text Box 21"/>
              <p:cNvSpPr txBox="1"/>
              <p:nvPr/>
            </p:nvSpPr>
            <p:spPr>
              <a:xfrm>
                <a:off x="912" y="720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13" name="Text Box 22"/>
              <p:cNvSpPr txBox="1"/>
              <p:nvPr/>
            </p:nvSpPr>
            <p:spPr>
              <a:xfrm>
                <a:off x="1248" y="96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614" name="Line 23"/>
              <p:cNvSpPr/>
              <p:nvPr/>
            </p:nvSpPr>
            <p:spPr>
              <a:xfrm flipV="1">
                <a:off x="1248" y="672"/>
                <a:ext cx="0" cy="7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15" name="Line 24"/>
              <p:cNvSpPr/>
              <p:nvPr/>
            </p:nvSpPr>
            <p:spPr>
              <a:xfrm>
                <a:off x="4416" y="48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0616" name="Text Box 25"/>
              <p:cNvSpPr txBox="1"/>
              <p:nvPr/>
            </p:nvSpPr>
            <p:spPr>
              <a:xfrm>
                <a:off x="3744" y="0"/>
                <a:ext cx="67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扰动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0617" name="Rectangle 26"/>
            <p:cNvSpPr/>
            <p:nvPr/>
          </p:nvSpPr>
          <p:spPr>
            <a:xfrm>
              <a:off x="684" y="0"/>
              <a:ext cx="4419" cy="59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仪表功能、组成结构、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工作原理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电路分析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18" name="AutoShape 27"/>
            <p:cNvSpPr/>
            <p:nvPr/>
          </p:nvSpPr>
          <p:spPr>
            <a:xfrm flipV="1">
              <a:off x="2102" y="664"/>
              <a:ext cx="146" cy="408"/>
            </a:xfrm>
            <a:prstGeom prst="upArrow">
              <a:avLst>
                <a:gd name="adj1" fmla="val 50000"/>
                <a:gd name="adj2" fmla="val 69746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619" name="AutoShape 28"/>
            <p:cNvSpPr/>
            <p:nvPr/>
          </p:nvSpPr>
          <p:spPr>
            <a:xfrm flipV="1">
              <a:off x="3366" y="664"/>
              <a:ext cx="146" cy="408"/>
            </a:xfrm>
            <a:prstGeom prst="upArrow">
              <a:avLst>
                <a:gd name="adj1" fmla="val 50000"/>
                <a:gd name="adj2" fmla="val 69746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0620" name="Text Box 29"/>
          <p:cNvSpPr txBox="1"/>
          <p:nvPr/>
        </p:nvSpPr>
        <p:spPr>
          <a:xfrm>
            <a:off x="957263" y="930275"/>
            <a:ext cx="200183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模拟篇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621" name="Text Box 30"/>
          <p:cNvSpPr txBox="1"/>
          <p:nvPr/>
        </p:nvSpPr>
        <p:spPr>
          <a:xfrm>
            <a:off x="2443163" y="5984875"/>
            <a:ext cx="551338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图8 模拟仪表组成过程控制系统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622" name="AutoShape 28"/>
          <p:cNvSpPr/>
          <p:nvPr/>
        </p:nvSpPr>
        <p:spPr>
          <a:xfrm flipV="1">
            <a:off x="4595813" y="2882900"/>
            <a:ext cx="238125" cy="1879600"/>
          </a:xfrm>
          <a:prstGeom prst="upArrow">
            <a:avLst>
              <a:gd name="adj1" fmla="val 50000"/>
              <a:gd name="adj2" fmla="val 696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Rectangle 2"/>
          <p:cNvSpPr/>
          <p:nvPr/>
        </p:nvSpPr>
        <p:spPr>
          <a:xfrm>
            <a:off x="2295525" y="0"/>
            <a:ext cx="48879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过程控制仪表课程体系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18" name="Text Box 3"/>
          <p:cNvSpPr txBox="1"/>
          <p:nvPr/>
        </p:nvSpPr>
        <p:spPr>
          <a:xfrm>
            <a:off x="768350" y="869950"/>
            <a:ext cx="18732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数字篇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1619" name="Group 4"/>
          <p:cNvGrpSpPr/>
          <p:nvPr/>
        </p:nvGrpSpPr>
        <p:grpSpPr>
          <a:xfrm>
            <a:off x="0" y="2125663"/>
            <a:ext cx="9555163" cy="3563937"/>
            <a:chOff x="0" y="0"/>
            <a:chExt cx="5919" cy="2245"/>
          </a:xfrm>
        </p:grpSpPr>
        <p:sp>
          <p:nvSpPr>
            <p:cNvPr id="111620" name="Text Box 5"/>
            <p:cNvSpPr txBox="1"/>
            <p:nvPr/>
          </p:nvSpPr>
          <p:spPr>
            <a:xfrm>
              <a:off x="4933" y="709"/>
              <a:ext cx="9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被控参量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1621" name="Group 6"/>
            <p:cNvGrpSpPr/>
            <p:nvPr/>
          </p:nvGrpSpPr>
          <p:grpSpPr>
            <a:xfrm>
              <a:off x="0" y="709"/>
              <a:ext cx="5662" cy="1536"/>
              <a:chOff x="0" y="0"/>
              <a:chExt cx="5280" cy="1536"/>
            </a:xfrm>
          </p:grpSpPr>
          <p:sp>
            <p:nvSpPr>
              <p:cNvPr id="111622" name="Rectangle 7"/>
              <p:cNvSpPr/>
              <p:nvPr/>
            </p:nvSpPr>
            <p:spPr>
              <a:xfrm>
                <a:off x="0" y="384"/>
                <a:ext cx="81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给定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3" name="Rectangle 8"/>
              <p:cNvSpPr/>
              <p:nvPr/>
            </p:nvSpPr>
            <p:spPr>
              <a:xfrm>
                <a:off x="1632" y="384"/>
                <a:ext cx="816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调节器</a:t>
                </a:r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4" name="Rectangle 9"/>
              <p:cNvSpPr/>
              <p:nvPr/>
            </p:nvSpPr>
            <p:spPr>
              <a:xfrm>
                <a:off x="2784" y="384"/>
                <a:ext cx="912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执行器</a:t>
                </a:r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5" name="Rectangle 10"/>
              <p:cNvSpPr/>
              <p:nvPr/>
            </p:nvSpPr>
            <p:spPr>
              <a:xfrm>
                <a:off x="4032" y="384"/>
                <a:ext cx="864" cy="3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对象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6" name="Rectangle 11"/>
              <p:cNvSpPr/>
              <p:nvPr/>
            </p:nvSpPr>
            <p:spPr>
              <a:xfrm>
                <a:off x="2592" y="1152"/>
                <a:ext cx="1104" cy="38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变送器</a:t>
                </a:r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7" name="AutoShape 12"/>
              <p:cNvSpPr/>
              <p:nvPr/>
            </p:nvSpPr>
            <p:spPr>
              <a:xfrm>
                <a:off x="1152" y="480"/>
                <a:ext cx="192" cy="192"/>
              </a:xfrm>
              <a:prstGeom prst="flowChartSummingJunction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28" name="Line 13"/>
              <p:cNvSpPr/>
              <p:nvPr/>
            </p:nvSpPr>
            <p:spPr>
              <a:xfrm>
                <a:off x="816" y="576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29" name="Line 14"/>
              <p:cNvSpPr/>
              <p:nvPr/>
            </p:nvSpPr>
            <p:spPr>
              <a:xfrm>
                <a:off x="1344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30" name="Line 15"/>
              <p:cNvSpPr/>
              <p:nvPr/>
            </p:nvSpPr>
            <p:spPr>
              <a:xfrm>
                <a:off x="2448" y="528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31" name="Line 16"/>
              <p:cNvSpPr/>
              <p:nvPr/>
            </p:nvSpPr>
            <p:spPr>
              <a:xfrm>
                <a:off x="3696" y="528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32" name="Line 17"/>
              <p:cNvSpPr/>
              <p:nvPr/>
            </p:nvSpPr>
            <p:spPr>
              <a:xfrm>
                <a:off x="4896" y="52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33" name="Line 18"/>
              <p:cNvSpPr/>
              <p:nvPr/>
            </p:nvSpPr>
            <p:spPr>
              <a:xfrm>
                <a:off x="5040" y="528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11634" name="Line 19"/>
              <p:cNvSpPr/>
              <p:nvPr/>
            </p:nvSpPr>
            <p:spPr>
              <a:xfrm flipH="1">
                <a:off x="3696" y="1392"/>
                <a:ext cx="13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35" name="Line 20"/>
              <p:cNvSpPr/>
              <p:nvPr/>
            </p:nvSpPr>
            <p:spPr>
              <a:xfrm flipH="1">
                <a:off x="1248" y="1392"/>
                <a:ext cx="13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11636" name="Text Box 21"/>
              <p:cNvSpPr txBox="1"/>
              <p:nvPr/>
            </p:nvSpPr>
            <p:spPr>
              <a:xfrm>
                <a:off x="816" y="96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37" name="Text Box 22"/>
              <p:cNvSpPr txBox="1"/>
              <p:nvPr/>
            </p:nvSpPr>
            <p:spPr>
              <a:xfrm>
                <a:off x="912" y="720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38" name="Text Box 23"/>
              <p:cNvSpPr txBox="1"/>
              <p:nvPr/>
            </p:nvSpPr>
            <p:spPr>
              <a:xfrm>
                <a:off x="1248" y="96"/>
                <a:ext cx="43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 </a:t>
                </a:r>
                <a:r>
                  <a:rPr lang="zh-CN" altLang="en-US" sz="28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639" name="Line 24"/>
              <p:cNvSpPr/>
              <p:nvPr/>
            </p:nvSpPr>
            <p:spPr>
              <a:xfrm flipV="1">
                <a:off x="1248" y="672"/>
                <a:ext cx="0" cy="7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40" name="Line 25"/>
              <p:cNvSpPr/>
              <p:nvPr/>
            </p:nvSpPr>
            <p:spPr>
              <a:xfrm>
                <a:off x="4416" y="48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</p:sp>
          <p:sp>
            <p:nvSpPr>
              <p:cNvPr id="111641" name="Text Box 26"/>
              <p:cNvSpPr txBox="1"/>
              <p:nvPr/>
            </p:nvSpPr>
            <p:spPr>
              <a:xfrm>
                <a:off x="3744" y="0"/>
                <a:ext cx="67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扰动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1642" name="Rectangle 27"/>
            <p:cNvSpPr/>
            <p:nvPr/>
          </p:nvSpPr>
          <p:spPr>
            <a:xfrm>
              <a:off x="212" y="0"/>
              <a:ext cx="5244" cy="59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仪表功能、组成结构、</a:t>
              </a: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工作原理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、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组态及编程方法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3" name="AutoShape 28"/>
            <p:cNvSpPr/>
            <p:nvPr/>
          </p:nvSpPr>
          <p:spPr>
            <a:xfrm flipV="1">
              <a:off x="2102" y="664"/>
              <a:ext cx="146" cy="408"/>
            </a:xfrm>
            <a:prstGeom prst="upArrow">
              <a:avLst>
                <a:gd name="adj1" fmla="val 50000"/>
                <a:gd name="adj2" fmla="val 69746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44" name="AutoShape 29"/>
            <p:cNvSpPr/>
            <p:nvPr/>
          </p:nvSpPr>
          <p:spPr>
            <a:xfrm flipV="1">
              <a:off x="3366" y="664"/>
              <a:ext cx="146" cy="408"/>
            </a:xfrm>
            <a:prstGeom prst="upArrow">
              <a:avLst>
                <a:gd name="adj1" fmla="val 50000"/>
                <a:gd name="adj2" fmla="val 69746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645" name="AutoShape 30"/>
            <p:cNvSpPr/>
            <p:nvPr/>
          </p:nvSpPr>
          <p:spPr>
            <a:xfrm flipV="1">
              <a:off x="2790" y="600"/>
              <a:ext cx="164" cy="1222"/>
            </a:xfrm>
            <a:prstGeom prst="upArrow">
              <a:avLst>
                <a:gd name="adj1" fmla="val 50000"/>
                <a:gd name="adj2" fmla="val 18597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46" name="Text Box 31"/>
          <p:cNvSpPr txBox="1"/>
          <p:nvPr/>
        </p:nvSpPr>
        <p:spPr>
          <a:xfrm>
            <a:off x="2443163" y="5984875"/>
            <a:ext cx="551338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图9 数字仪表组成过程控制系统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1" name="Rectangle 2"/>
          <p:cNvSpPr/>
          <p:nvPr/>
        </p:nvSpPr>
        <p:spPr>
          <a:xfrm>
            <a:off x="2295525" y="0"/>
            <a:ext cx="48879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过程控制仪表课程体系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2642" name="Group 3"/>
          <p:cNvGrpSpPr/>
          <p:nvPr/>
        </p:nvGrpSpPr>
        <p:grpSpPr>
          <a:xfrm>
            <a:off x="0" y="739775"/>
            <a:ext cx="9144000" cy="6118225"/>
            <a:chOff x="0" y="0"/>
            <a:chExt cx="5760" cy="3854"/>
          </a:xfrm>
        </p:grpSpPr>
        <p:graphicFrame>
          <p:nvGraphicFramePr>
            <p:cNvPr id="112643" name="Object 4"/>
            <p:cNvGraphicFramePr>
              <a:graphicFrameLocks noChangeAspect="1"/>
            </p:cNvGraphicFramePr>
            <p:nvPr/>
          </p:nvGraphicFramePr>
          <p:xfrm>
            <a:off x="457" y="524"/>
            <a:ext cx="4679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" imgW="9515475" imgH="1171575" progId="">
                    <p:embed/>
                  </p:oleObj>
                </mc:Choice>
                <mc:Fallback>
                  <p:oleObj name="" r:id="rId1" imgW="9515475" imgH="1171575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57" y="524"/>
                          <a:ext cx="4679" cy="5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2644" name="Picture 5" descr="networ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" y="1992"/>
              <a:ext cx="5292" cy="6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645" name="Text Box 6"/>
            <p:cNvSpPr txBox="1"/>
            <p:nvPr/>
          </p:nvSpPr>
          <p:spPr>
            <a:xfrm>
              <a:off x="447" y="0"/>
              <a:ext cx="118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Arial" panose="020B0604020202020204" pitchFamily="34" charset="0"/>
                  <a:ea typeface="宋体" panose="02010600030101010101" pitchFamily="2" charset="-122"/>
                </a:rPr>
                <a:t>系统篇</a:t>
              </a:r>
              <a:endParaRPr lang="zh-CN" altLang="en-US" sz="2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12646" name="Picture 7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" y="1428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47" name="Picture 8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4" y="1413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48" name="Picture 9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4" y="1413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12649" name="Object 10"/>
            <p:cNvGraphicFramePr>
              <a:graphicFrameLocks noChangeAspect="1"/>
            </p:cNvGraphicFramePr>
            <p:nvPr/>
          </p:nvGraphicFramePr>
          <p:xfrm>
            <a:off x="4560" y="1557"/>
            <a:ext cx="110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5" imgW="1371600" imgH="514350" progId="PBrush">
                    <p:embed/>
                  </p:oleObj>
                </mc:Choice>
                <mc:Fallback>
                  <p:oleObj name="" r:id="rId5" imgW="1371600" imgH="514350" progId="PBrush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60" y="1557"/>
                          <a:ext cx="1104" cy="3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2650" name="Picture 11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4" y="1428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1" name="Picture 12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" y="1941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2" name="Picture 13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8" y="1941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3" name="Picture 14" descr="dj610c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" y="1221"/>
              <a:ext cx="384" cy="3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4" name="Picture 15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" y="1286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5" name="Picture 16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1" y="2457"/>
              <a:ext cx="339" cy="6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6" name="Picture 17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5" y="2457"/>
              <a:ext cx="339" cy="6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7" name="Picture 18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55" y="2457"/>
              <a:ext cx="339" cy="6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8" name="Picture 19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93" y="2457"/>
              <a:ext cx="339" cy="6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59" name="Picture 20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0" y="2467"/>
              <a:ext cx="339" cy="66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69" name="Rectangle 21"/>
            <p:cNvSpPr/>
            <p:nvPr/>
          </p:nvSpPr>
          <p:spPr>
            <a:xfrm>
              <a:off x="1594" y="2652"/>
              <a:ext cx="2474" cy="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现场I/O站 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27670" name="Text Box 22"/>
            <p:cNvSpPr txBox="1"/>
            <p:nvPr/>
          </p:nvSpPr>
          <p:spPr>
            <a:xfrm>
              <a:off x="2927" y="887"/>
              <a:ext cx="778" cy="63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defTabSz="914400" eaLnBrk="0" hangingPunct="0">
                <a:buClrTx/>
                <a:buSzTx/>
                <a:defRPr/>
              </a:pPr>
              <a:r>
                <a:rPr kumimoji="0" lang="zh-CN" altLang="en-US" sz="2000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历史</a:t>
              </a:r>
              <a:endParaRPr kumimoji="0" lang="zh-CN" altLang="en-US" sz="2000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  <a:p>
              <a:pPr marR="0" defTabSz="914400" eaLnBrk="0" hangingPunct="0">
                <a:buClrTx/>
                <a:buSzTx/>
                <a:defRPr/>
              </a:pPr>
              <a:r>
                <a:rPr kumimoji="0" lang="zh-CN" altLang="en-US" sz="2000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数据站</a:t>
              </a:r>
              <a:endParaRPr kumimoji="0" lang="zh-CN" altLang="en-US" sz="2000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  <a:p>
              <a:pPr marR="0" algn="ctr" defTabSz="914400" eaLnBrk="0" fontAlgn="b" hangingPunct="0">
                <a:buClrTx/>
                <a:buSzTx/>
                <a:defRPr/>
              </a:pPr>
              <a:endParaRPr kumimoji="0" lang="zh-CN" altLang="en-US" sz="2000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27671" name="Text Box 23"/>
            <p:cNvSpPr txBox="1"/>
            <p:nvPr/>
          </p:nvSpPr>
          <p:spPr>
            <a:xfrm>
              <a:off x="2015" y="906"/>
              <a:ext cx="835" cy="44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defRPr/>
              </a:pPr>
              <a:r>
                <a:rPr kumimoji="0" lang="zh-CN" altLang="en-US" sz="2000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工程师站</a:t>
              </a:r>
              <a:endParaRPr kumimoji="0" lang="zh-CN" altLang="en-US" sz="2000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  <a:p>
              <a:pPr marR="0" algn="ctr" defTabSz="914400" eaLnBrk="0" fontAlgn="b" hangingPunct="0">
                <a:buClrTx/>
                <a:buSzTx/>
                <a:defRPr/>
              </a:pPr>
              <a:endParaRPr kumimoji="0" lang="zh-CN" altLang="en-US" sz="2000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27672" name="Text Box 24"/>
            <p:cNvSpPr txBox="1"/>
            <p:nvPr/>
          </p:nvSpPr>
          <p:spPr>
            <a:xfrm>
              <a:off x="3755" y="841"/>
              <a:ext cx="1012" cy="44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defRPr/>
              </a:pPr>
              <a:r>
                <a:rPr kumimoji="0" lang="zh-CN" altLang="en-US" sz="2000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报表记录站</a:t>
              </a:r>
              <a:endParaRPr kumimoji="0" lang="zh-CN" altLang="en-US" sz="2000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  <a:p>
              <a:pPr marR="0" algn="ctr" defTabSz="914400" eaLnBrk="0" fontAlgn="b" hangingPunct="0">
                <a:buClrTx/>
                <a:buSzTx/>
                <a:defRPr/>
              </a:pPr>
              <a:endParaRPr kumimoji="0" lang="zh-CN" altLang="en-US" sz="2000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27673" name="Rectangle 25"/>
            <p:cNvSpPr/>
            <p:nvPr/>
          </p:nvSpPr>
          <p:spPr>
            <a:xfrm>
              <a:off x="4944" y="882"/>
              <a:ext cx="636" cy="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打印机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</p:txBody>
        </p:sp>
        <p:pic>
          <p:nvPicPr>
            <p:cNvPr id="112665" name="Picture 26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5" y="1373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66" name="Picture 27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" y="1373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76" name="Text Box 28"/>
            <p:cNvSpPr txBox="1"/>
            <p:nvPr/>
          </p:nvSpPr>
          <p:spPr>
            <a:xfrm>
              <a:off x="1118" y="837"/>
              <a:ext cx="805" cy="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defRPr/>
              </a:pPr>
              <a:r>
                <a:rPr kumimoji="0" lang="zh-CN" altLang="en-US" sz="2000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</a:rPr>
                <a:t>操作员站</a:t>
              </a:r>
              <a:endParaRPr kumimoji="0" lang="zh-CN" altLang="en-US" sz="2000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112668" name="Rectangle 29"/>
            <p:cNvSpPr/>
            <p:nvPr/>
          </p:nvSpPr>
          <p:spPr>
            <a:xfrm>
              <a:off x="2877" y="91"/>
              <a:ext cx="1153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系统组态、生成、系统维护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669" name="Rectangle 30"/>
            <p:cNvSpPr/>
            <p:nvPr/>
          </p:nvSpPr>
          <p:spPr>
            <a:xfrm>
              <a:off x="1362" y="173"/>
              <a:ext cx="1140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系统监视、运行、记录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670" name="Rectangle 31"/>
            <p:cNvSpPr/>
            <p:nvPr/>
          </p:nvSpPr>
          <p:spPr>
            <a:xfrm>
              <a:off x="118" y="2040"/>
              <a:ext cx="180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交换信息的通信功能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671" name="Rectangle 32"/>
            <p:cNvSpPr/>
            <p:nvPr/>
          </p:nvSpPr>
          <p:spPr>
            <a:xfrm>
              <a:off x="4482" y="190"/>
              <a:ext cx="1278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运行数据文件的存储、管理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672" name="Line 33"/>
            <p:cNvSpPr/>
            <p:nvPr/>
          </p:nvSpPr>
          <p:spPr>
            <a:xfrm flipH="1">
              <a:off x="2469" y="502"/>
              <a:ext cx="523" cy="87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2673" name="Line 34"/>
            <p:cNvSpPr/>
            <p:nvPr/>
          </p:nvSpPr>
          <p:spPr>
            <a:xfrm flipH="1">
              <a:off x="954" y="1022"/>
              <a:ext cx="384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2674" name="Line 35"/>
            <p:cNvSpPr/>
            <p:nvPr/>
          </p:nvSpPr>
          <p:spPr>
            <a:xfrm>
              <a:off x="1447" y="1038"/>
              <a:ext cx="152" cy="50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27684" name="Rectangle 36"/>
            <p:cNvSpPr/>
            <p:nvPr/>
          </p:nvSpPr>
          <p:spPr>
            <a:xfrm>
              <a:off x="4492" y="2429"/>
              <a:ext cx="1268" cy="23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1">
                  <a:ln>
                    <a:noFill/>
                  </a:ln>
                  <a:solidFill>
                    <a:srgbClr val="660066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</a:rPr>
                <a:t>冗余实时通讯网络</a:t>
              </a: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660066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85" name="Rectangle 37"/>
            <p:cNvSpPr/>
            <p:nvPr/>
          </p:nvSpPr>
          <p:spPr>
            <a:xfrm>
              <a:off x="0" y="390"/>
              <a:ext cx="1268" cy="23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1">
                  <a:ln>
                    <a:noFill/>
                  </a:ln>
                  <a:solidFill>
                    <a:srgbClr val="660066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</a:rPr>
                <a:t>管理信息通讯网络</a:t>
              </a: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660066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677" name="Rectangle 38"/>
            <p:cNvSpPr/>
            <p:nvPr/>
          </p:nvSpPr>
          <p:spPr>
            <a:xfrm>
              <a:off x="2848" y="3447"/>
              <a:ext cx="256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DCS（FCS）组成框图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12678" name="Picture 39" descr="电容式智能差压变送器（FH3051）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" y="3351"/>
              <a:ext cx="401" cy="50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79" name="Picture 40" descr="ZAZP、ZAZM型电动单座、套筒调节阀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7" y="3285"/>
              <a:ext cx="287" cy="56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680" name="Rectangle 41"/>
            <p:cNvSpPr/>
            <p:nvPr/>
          </p:nvSpPr>
          <p:spPr>
            <a:xfrm flipV="1">
              <a:off x="484" y="3210"/>
              <a:ext cx="4955" cy="3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1" name="Rectangle 42"/>
            <p:cNvSpPr/>
            <p:nvPr/>
          </p:nvSpPr>
          <p:spPr>
            <a:xfrm flipV="1">
              <a:off x="1599" y="3210"/>
              <a:ext cx="27" cy="13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2" name="Rectangle 43"/>
            <p:cNvSpPr/>
            <p:nvPr/>
          </p:nvSpPr>
          <p:spPr>
            <a:xfrm flipV="1">
              <a:off x="2842" y="3089"/>
              <a:ext cx="27" cy="14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3" name="Rectangle 44"/>
            <p:cNvSpPr/>
            <p:nvPr/>
          </p:nvSpPr>
          <p:spPr>
            <a:xfrm flipV="1">
              <a:off x="2147" y="3090"/>
              <a:ext cx="27" cy="14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4" name="Rectangle 45"/>
            <p:cNvSpPr/>
            <p:nvPr/>
          </p:nvSpPr>
          <p:spPr>
            <a:xfrm flipV="1">
              <a:off x="3463" y="3099"/>
              <a:ext cx="27" cy="14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5" name="Rectangle 46"/>
            <p:cNvSpPr/>
            <p:nvPr/>
          </p:nvSpPr>
          <p:spPr>
            <a:xfrm flipV="1">
              <a:off x="4067" y="3099"/>
              <a:ext cx="27" cy="14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6" name="Rectangle 47"/>
            <p:cNvSpPr/>
            <p:nvPr/>
          </p:nvSpPr>
          <p:spPr>
            <a:xfrm flipV="1">
              <a:off x="1452" y="3081"/>
              <a:ext cx="27" cy="14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7" name="Rectangle 48"/>
            <p:cNvSpPr/>
            <p:nvPr/>
          </p:nvSpPr>
          <p:spPr>
            <a:xfrm flipV="1">
              <a:off x="1050" y="3218"/>
              <a:ext cx="27" cy="136"/>
            </a:xfrm>
            <a:prstGeom prst="rect">
              <a:avLst/>
            </a:prstGeom>
            <a:solidFill>
              <a:srgbClr val="FF9900"/>
            </a:solidFill>
            <a:ln w="9525">
              <a:noFill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8" name="Rectangle 49"/>
            <p:cNvSpPr/>
            <p:nvPr/>
          </p:nvSpPr>
          <p:spPr>
            <a:xfrm>
              <a:off x="241" y="3374"/>
              <a:ext cx="73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89" name="Rectangle 50"/>
            <p:cNvSpPr/>
            <p:nvPr/>
          </p:nvSpPr>
          <p:spPr>
            <a:xfrm>
              <a:off x="1750" y="3410"/>
              <a:ext cx="73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Rectangle 2"/>
          <p:cNvSpPr/>
          <p:nvPr/>
        </p:nvSpPr>
        <p:spPr>
          <a:xfrm>
            <a:off x="2176463" y="0"/>
            <a:ext cx="57150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课程研究的内容（教学目标）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6" name="Oval 3">
            <a:hlinkClick r:id="rId1" action="ppaction://hlinksldjump"/>
          </p:cNvPr>
          <p:cNvSpPr/>
          <p:nvPr/>
        </p:nvSpPr>
        <p:spPr>
          <a:xfrm>
            <a:off x="263525" y="1246188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7" name="Text Box 4"/>
          <p:cNvSpPr txBox="1"/>
          <p:nvPr/>
        </p:nvSpPr>
        <p:spPr>
          <a:xfrm>
            <a:off x="792163" y="1152525"/>
            <a:ext cx="8105775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模拟过程控制仪表的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功能、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结构、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工作原理、电路分析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8" name="Text Box 5"/>
          <p:cNvSpPr txBox="1"/>
          <p:nvPr/>
        </p:nvSpPr>
        <p:spPr>
          <a:xfrm>
            <a:off x="792163" y="2235200"/>
            <a:ext cx="785812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可编程数字仪表的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组态与编程方法。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9" name="Oval 6">
            <a:hlinkClick r:id="rId1" action="ppaction://hlinksldjump"/>
          </p:cNvPr>
          <p:cNvSpPr/>
          <p:nvPr/>
        </p:nvSpPr>
        <p:spPr>
          <a:xfrm>
            <a:off x="247650" y="2235200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70" name="Oval 7">
            <a:hlinkClick r:id="rId1" action="ppaction://hlinksldjump"/>
          </p:cNvPr>
          <p:cNvSpPr/>
          <p:nvPr/>
        </p:nvSpPr>
        <p:spPr>
          <a:xfrm>
            <a:off x="263525" y="4427538"/>
            <a:ext cx="384175" cy="43180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71" name="Rectangle 8"/>
          <p:cNvSpPr/>
          <p:nvPr/>
        </p:nvSpPr>
        <p:spPr>
          <a:xfrm>
            <a:off x="792163" y="4029075"/>
            <a:ext cx="8559800" cy="13843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根据生产工艺要求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确定构建过程控制系统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合理选择过程控制仪表（仪表选型）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过程控制工程师必备的本领。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672" name="Text Box 9"/>
          <p:cNvSpPr txBox="1"/>
          <p:nvPr/>
        </p:nvSpPr>
        <p:spPr>
          <a:xfrm>
            <a:off x="498475" y="5557838"/>
            <a:ext cx="7858125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基础知识：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电路、电子技术、自控原理；微机原理、单片机原理、检测技术；网络技术。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73" name="Oval 6">
            <a:hlinkClick r:id="rId1" action="ppaction://hlinksldjump"/>
          </p:cNvPr>
          <p:cNvSpPr/>
          <p:nvPr/>
        </p:nvSpPr>
        <p:spPr>
          <a:xfrm>
            <a:off x="255588" y="3228975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74" name="Text Box 5"/>
          <p:cNvSpPr txBox="1"/>
          <p:nvPr/>
        </p:nvSpPr>
        <p:spPr>
          <a:xfrm>
            <a:off x="792163" y="3167063"/>
            <a:ext cx="785812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DCS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FCS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的组成结构、仪表功能与组态方法。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89" name="Rectangle 2"/>
          <p:cNvSpPr/>
          <p:nvPr/>
        </p:nvSpPr>
        <p:spPr>
          <a:xfrm>
            <a:off x="2936875" y="0"/>
            <a:ext cx="3694113" cy="584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实践教学（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学时）</a:t>
            </a:r>
            <a:r>
              <a:rPr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32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4690" name="Group 3"/>
          <p:cNvGrpSpPr/>
          <p:nvPr/>
        </p:nvGrpSpPr>
        <p:grpSpPr>
          <a:xfrm>
            <a:off x="36513" y="768350"/>
            <a:ext cx="9144000" cy="6248400"/>
            <a:chOff x="0" y="0"/>
            <a:chExt cx="5760" cy="3936"/>
          </a:xfrm>
        </p:grpSpPr>
        <p:pic>
          <p:nvPicPr>
            <p:cNvPr id="114691" name="Picture 4" descr="2007310101296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5760" cy="393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4692" name="Rectangle 5"/>
            <p:cNvSpPr/>
            <p:nvPr/>
          </p:nvSpPr>
          <p:spPr>
            <a:xfrm>
              <a:off x="2305" y="3639"/>
              <a:ext cx="20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过程控制系统综合实验系统</a:t>
              </a:r>
              <a:endPara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3" name="Rectangle 6"/>
            <p:cNvSpPr/>
            <p:nvPr/>
          </p:nvSpPr>
          <p:spPr>
            <a:xfrm>
              <a:off x="263" y="30"/>
              <a:ext cx="10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上下位水箱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4" name="Rectangle 7"/>
            <p:cNvSpPr/>
            <p:nvPr/>
          </p:nvSpPr>
          <p:spPr>
            <a:xfrm>
              <a:off x="1545" y="3"/>
              <a:ext cx="50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锅炉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5" name="Rectangle 8"/>
            <p:cNvSpPr/>
            <p:nvPr/>
          </p:nvSpPr>
          <p:spPr>
            <a:xfrm>
              <a:off x="2331" y="36"/>
              <a:ext cx="95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换热器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6" name="Text Box 9"/>
            <p:cNvSpPr txBox="1"/>
            <p:nvPr/>
          </p:nvSpPr>
          <p:spPr>
            <a:xfrm>
              <a:off x="0" y="1481"/>
              <a:ext cx="67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7" name="Text Box 10"/>
            <p:cNvSpPr txBox="1"/>
            <p:nvPr/>
          </p:nvSpPr>
          <p:spPr>
            <a:xfrm>
              <a:off x="1197" y="3646"/>
              <a:ext cx="67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8" name="Rectangle 11"/>
            <p:cNvSpPr/>
            <p:nvPr/>
          </p:nvSpPr>
          <p:spPr>
            <a:xfrm>
              <a:off x="3156" y="646"/>
              <a:ext cx="17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控制装置及操作平台</a:t>
              </a:r>
              <a:endPara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9" name="Line 12"/>
            <p:cNvSpPr/>
            <p:nvPr/>
          </p:nvSpPr>
          <p:spPr>
            <a:xfrm>
              <a:off x="878" y="256"/>
              <a:ext cx="265" cy="7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0" name="Line 13"/>
            <p:cNvSpPr/>
            <p:nvPr/>
          </p:nvSpPr>
          <p:spPr>
            <a:xfrm>
              <a:off x="1801" y="246"/>
              <a:ext cx="37" cy="12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1" name="Line 14"/>
            <p:cNvSpPr/>
            <p:nvPr/>
          </p:nvSpPr>
          <p:spPr>
            <a:xfrm flipH="1">
              <a:off x="2414" y="256"/>
              <a:ext cx="256" cy="7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2" name="Line 15"/>
            <p:cNvSpPr/>
            <p:nvPr/>
          </p:nvSpPr>
          <p:spPr>
            <a:xfrm flipV="1">
              <a:off x="1637" y="2724"/>
              <a:ext cx="0" cy="10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3" name="Line 16"/>
            <p:cNvSpPr/>
            <p:nvPr/>
          </p:nvSpPr>
          <p:spPr>
            <a:xfrm flipV="1">
              <a:off x="558" y="1270"/>
              <a:ext cx="411" cy="3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4" name="Line 17"/>
            <p:cNvSpPr/>
            <p:nvPr/>
          </p:nvSpPr>
          <p:spPr>
            <a:xfrm>
              <a:off x="549" y="1627"/>
              <a:ext cx="393" cy="21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5" name="Rectangle 18"/>
            <p:cNvSpPr/>
            <p:nvPr/>
          </p:nvSpPr>
          <p:spPr>
            <a:xfrm>
              <a:off x="1848" y="3540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循环泵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06" name="Rectangle 19"/>
            <p:cNvSpPr/>
            <p:nvPr/>
          </p:nvSpPr>
          <p:spPr>
            <a:xfrm>
              <a:off x="383" y="3655"/>
              <a:ext cx="4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水箱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07" name="Rectangle 20"/>
            <p:cNvSpPr/>
            <p:nvPr/>
          </p:nvSpPr>
          <p:spPr>
            <a:xfrm>
              <a:off x="4846" y="1569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上位机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08" name="Line 21"/>
            <p:cNvSpPr/>
            <p:nvPr/>
          </p:nvSpPr>
          <p:spPr>
            <a:xfrm flipV="1">
              <a:off x="2048" y="3200"/>
              <a:ext cx="311" cy="3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9" name="Line 22"/>
            <p:cNvSpPr/>
            <p:nvPr/>
          </p:nvSpPr>
          <p:spPr>
            <a:xfrm flipV="1">
              <a:off x="594" y="2825"/>
              <a:ext cx="494" cy="9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5713" name="Picture 2" descr="http://www.51wendang.com/pic/ea7f692a43ef01d6156f7d42/6-568-png_6_0_0_299_579_325_341_893.25_1263.375-544-0-8-54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998538"/>
            <a:ext cx="8040688" cy="535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Text Box 2"/>
          <p:cNvSpPr txBox="1"/>
          <p:nvPr/>
        </p:nvSpPr>
        <p:spPr>
          <a:xfrm>
            <a:off x="631825" y="842963"/>
            <a:ext cx="5319713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应用一：冶金企业生产流程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113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113" y="1365250"/>
            <a:ext cx="8170862" cy="507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extBox 1"/>
          <p:cNvSpPr txBox="1"/>
          <p:nvPr/>
        </p:nvSpPr>
        <p:spPr>
          <a:xfrm>
            <a:off x="4778375" y="6294438"/>
            <a:ext cx="94297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变送器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0" name="TextBox 4"/>
          <p:cNvSpPr txBox="1"/>
          <p:nvPr/>
        </p:nvSpPr>
        <p:spPr>
          <a:xfrm>
            <a:off x="5799138" y="6294438"/>
            <a:ext cx="94297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1141" name="直接连接符 3"/>
          <p:cNvCxnSpPr/>
          <p:nvPr/>
        </p:nvCxnSpPr>
        <p:spPr>
          <a:xfrm flipH="1">
            <a:off x="5008563" y="6000750"/>
            <a:ext cx="192087" cy="234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91142" name="直接连接符 6"/>
          <p:cNvCxnSpPr/>
          <p:nvPr/>
        </p:nvCxnSpPr>
        <p:spPr>
          <a:xfrm>
            <a:off x="6072188" y="6000750"/>
            <a:ext cx="150812" cy="234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91143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4" name="TextBox 1"/>
          <p:cNvSpPr txBox="1"/>
          <p:nvPr/>
        </p:nvSpPr>
        <p:spPr>
          <a:xfrm>
            <a:off x="1785938" y="6294438"/>
            <a:ext cx="94297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变送器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5" name="TextBox 4"/>
          <p:cNvSpPr txBox="1"/>
          <p:nvPr/>
        </p:nvSpPr>
        <p:spPr>
          <a:xfrm>
            <a:off x="2941638" y="6294438"/>
            <a:ext cx="94297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1146" name="直接连接符 3"/>
          <p:cNvCxnSpPr/>
          <p:nvPr/>
        </p:nvCxnSpPr>
        <p:spPr>
          <a:xfrm flipH="1">
            <a:off x="2109788" y="6127750"/>
            <a:ext cx="192087" cy="234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91147" name="直接连接符 3"/>
          <p:cNvCxnSpPr/>
          <p:nvPr/>
        </p:nvCxnSpPr>
        <p:spPr>
          <a:xfrm flipH="1">
            <a:off x="3132138" y="6127750"/>
            <a:ext cx="192087" cy="2349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cxn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62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67" r="72993" b="45190"/>
          <a:stretch>
            <a:fillRect/>
          </a:stretch>
        </p:blipFill>
        <p:spPr>
          <a:xfrm>
            <a:off x="4405313" y="1079500"/>
            <a:ext cx="1947862" cy="3376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文本框 1"/>
          <p:cNvSpPr txBox="1"/>
          <p:nvPr/>
        </p:nvSpPr>
        <p:spPr>
          <a:xfrm>
            <a:off x="1577975" y="958850"/>
            <a:ext cx="95091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炼铁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4" name="文本框 2"/>
          <p:cNvSpPr txBox="1"/>
          <p:nvPr/>
        </p:nvSpPr>
        <p:spPr>
          <a:xfrm>
            <a:off x="1647825" y="2190750"/>
            <a:ext cx="2079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原料（铁矿石）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5" name="文本框 3"/>
          <p:cNvSpPr txBox="1"/>
          <p:nvPr/>
        </p:nvSpPr>
        <p:spPr>
          <a:xfrm>
            <a:off x="1647825" y="3008313"/>
            <a:ext cx="2079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熔剂（石灰石）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66" name="文本框 4"/>
          <p:cNvSpPr txBox="1"/>
          <p:nvPr/>
        </p:nvSpPr>
        <p:spPr>
          <a:xfrm>
            <a:off x="1647825" y="3827463"/>
            <a:ext cx="2079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燃料（焦炭）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819525" y="2489200"/>
            <a:ext cx="962025" cy="76517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819525" y="3278188"/>
            <a:ext cx="893763" cy="9683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524250" y="3468688"/>
            <a:ext cx="1171575" cy="6159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362700" y="3348038"/>
            <a:ext cx="790575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71" name="文本框 9"/>
          <p:cNvSpPr txBox="1"/>
          <p:nvPr/>
        </p:nvSpPr>
        <p:spPr>
          <a:xfrm>
            <a:off x="7402513" y="3087688"/>
            <a:ext cx="950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生铁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1133475" y="4957763"/>
            <a:ext cx="723900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炉温、炉压，原料、熔剂、燃料的含量。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3186" name="Picture 3"/>
          <p:cNvPicPr>
            <a:picLocks noChangeAspect="1"/>
          </p:cNvPicPr>
          <p:nvPr/>
        </p:nvPicPr>
        <p:blipFill>
          <a:blip r:embed="rId1"/>
          <a:srcRect l="26820" t="1701" r="54170" b="45529"/>
          <a:stretch>
            <a:fillRect/>
          </a:stretch>
        </p:blipFill>
        <p:spPr>
          <a:xfrm>
            <a:off x="3184525" y="1762125"/>
            <a:ext cx="1785938" cy="2678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7" name="文本框 1"/>
          <p:cNvSpPr txBox="1"/>
          <p:nvPr/>
        </p:nvSpPr>
        <p:spPr>
          <a:xfrm>
            <a:off x="1577975" y="958850"/>
            <a:ext cx="95091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炼钢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188" name="文本框 2"/>
          <p:cNvSpPr txBox="1"/>
          <p:nvPr/>
        </p:nvSpPr>
        <p:spPr>
          <a:xfrm>
            <a:off x="1860550" y="2736850"/>
            <a:ext cx="950913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生铁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189" name="文本框 3"/>
          <p:cNvSpPr txBox="1"/>
          <p:nvPr/>
        </p:nvSpPr>
        <p:spPr>
          <a:xfrm>
            <a:off x="5038725" y="2736850"/>
            <a:ext cx="3151188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钢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（高强度、高硬度）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190" name="文本框 5"/>
          <p:cNvSpPr txBox="1"/>
          <p:nvPr/>
        </p:nvSpPr>
        <p:spPr>
          <a:xfrm>
            <a:off x="1616075" y="4105275"/>
            <a:ext cx="738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硅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191" name="文本框 6"/>
          <p:cNvSpPr txBox="1"/>
          <p:nvPr/>
        </p:nvSpPr>
        <p:spPr>
          <a:xfrm>
            <a:off x="1616075" y="4689475"/>
            <a:ext cx="738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锰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192" name="文本框 7"/>
          <p:cNvSpPr txBox="1"/>
          <p:nvPr/>
        </p:nvSpPr>
        <p:spPr>
          <a:xfrm>
            <a:off x="5094288" y="3768725"/>
            <a:ext cx="7381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硫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193" name="文本框 8"/>
          <p:cNvSpPr txBox="1"/>
          <p:nvPr/>
        </p:nvSpPr>
        <p:spPr>
          <a:xfrm>
            <a:off x="5094288" y="4229100"/>
            <a:ext cx="7381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磷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117725" y="3643313"/>
            <a:ext cx="1211263" cy="3333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117725" y="3832225"/>
            <a:ext cx="1254125" cy="50958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93192" idx="1"/>
          </p:cNvCxnSpPr>
          <p:nvPr/>
        </p:nvCxnSpPr>
        <p:spPr>
          <a:xfrm>
            <a:off x="4513263" y="3802063"/>
            <a:ext cx="581025" cy="19843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93192" idx="1"/>
          </p:cNvCxnSpPr>
          <p:nvPr/>
        </p:nvCxnSpPr>
        <p:spPr>
          <a:xfrm>
            <a:off x="4356100" y="3867150"/>
            <a:ext cx="812800" cy="53181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198" name="文本框 13"/>
          <p:cNvSpPr txBox="1"/>
          <p:nvPr/>
        </p:nvSpPr>
        <p:spPr>
          <a:xfrm>
            <a:off x="873125" y="3429000"/>
            <a:ext cx="1244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氧化剂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5" name="直接箭头连接符 14"/>
          <p:cNvCxnSpPr>
            <a:endCxn id="93192" idx="1"/>
          </p:cNvCxnSpPr>
          <p:nvPr/>
        </p:nvCxnSpPr>
        <p:spPr>
          <a:xfrm flipV="1">
            <a:off x="2011363" y="3952875"/>
            <a:ext cx="1335088" cy="90011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93192" idx="1"/>
          </p:cNvCxnSpPr>
          <p:nvPr/>
        </p:nvCxnSpPr>
        <p:spPr>
          <a:xfrm>
            <a:off x="4587875" y="3605213"/>
            <a:ext cx="674688" cy="381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01" name="文本框 16"/>
          <p:cNvSpPr txBox="1"/>
          <p:nvPr/>
        </p:nvSpPr>
        <p:spPr>
          <a:xfrm>
            <a:off x="5262563" y="3429000"/>
            <a:ext cx="2232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去杂质、降碳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66" name="矩形 4"/>
          <p:cNvSpPr/>
          <p:nvPr/>
        </p:nvSpPr>
        <p:spPr>
          <a:xfrm>
            <a:off x="1114425" y="5283200"/>
            <a:ext cx="723900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炉温、炉压，硅、锰含量。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/>
      <p:bldP spid="92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文本框 1"/>
          <p:cNvSpPr txBox="1"/>
          <p:nvPr/>
        </p:nvSpPr>
        <p:spPr>
          <a:xfrm>
            <a:off x="777875" y="5094288"/>
            <a:ext cx="7391400" cy="892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连轧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冷热连轧机将钢坯轧制成各种形状的钢材。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0" name="矩形 4"/>
          <p:cNvSpPr/>
          <p:nvPr/>
        </p:nvSpPr>
        <p:spPr>
          <a:xfrm>
            <a:off x="777875" y="5924550"/>
            <a:ext cx="52324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轧制力、板厚。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1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2" name="矩形 6"/>
          <p:cNvSpPr/>
          <p:nvPr/>
        </p:nvSpPr>
        <p:spPr>
          <a:xfrm>
            <a:off x="777875" y="863600"/>
            <a:ext cx="7353300" cy="892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连铸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将精炼后的钢水连续铸造成钢坯的生产工序。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3" name="矩形 4"/>
          <p:cNvSpPr/>
          <p:nvPr/>
        </p:nvSpPr>
        <p:spPr>
          <a:xfrm>
            <a:off x="777875" y="4221163"/>
            <a:ext cx="6297613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检测控制量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牵引力、温度、钢坯尺寸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4214" name="Picture 3"/>
          <p:cNvPicPr>
            <a:picLocks noChangeAspect="1"/>
          </p:cNvPicPr>
          <p:nvPr/>
        </p:nvPicPr>
        <p:blipFill>
          <a:blip r:embed="rId1"/>
          <a:srcRect l="30295" t="3716" r="5464" b="45529"/>
          <a:stretch>
            <a:fillRect/>
          </a:stretch>
        </p:blipFill>
        <p:spPr>
          <a:xfrm>
            <a:off x="1003300" y="1755775"/>
            <a:ext cx="4767263" cy="2339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Rectangle 2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wrap="square" lIns="91440" tIns="45720" rIns="91440" bIns="45720" anchor="ctr"/>
          <a:p>
            <a:pPr eaLnBrk="1" hangingPunct="1"/>
            <a:endParaRPr lang="zh-CN" altLang="zh-CN" dirty="0"/>
          </a:p>
        </p:txBody>
      </p:sp>
      <p:pic>
        <p:nvPicPr>
          <p:cNvPr id="95234" name="图片 2" descr="huolifadianchang_3026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4175" y="-298450"/>
            <a:ext cx="9832975" cy="723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6258" name="对象 3"/>
          <p:cNvGraphicFramePr/>
          <p:nvPr/>
        </p:nvGraphicFramePr>
        <p:xfrm>
          <a:off x="-50800" y="576263"/>
          <a:ext cx="9183688" cy="646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50800" y="576263"/>
                        <a:ext cx="9183688" cy="646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9" name="文本框 5"/>
          <p:cNvSpPr txBox="1"/>
          <p:nvPr/>
        </p:nvSpPr>
        <p:spPr>
          <a:xfrm>
            <a:off x="427038" y="576263"/>
            <a:ext cx="64738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应用二：火力发电厂生产流程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Text Box 28"/>
          <p:cNvSpPr txBox="1"/>
          <p:nvPr/>
        </p:nvSpPr>
        <p:spPr>
          <a:xfrm>
            <a:off x="1152525" y="120650"/>
            <a:ext cx="72009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7282" name="对象 3"/>
          <p:cNvGraphicFramePr/>
          <p:nvPr/>
        </p:nvGraphicFramePr>
        <p:xfrm>
          <a:off x="-50800" y="576263"/>
          <a:ext cx="9183688" cy="646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50800" y="576263"/>
                        <a:ext cx="9183688" cy="646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文本框 1"/>
          <p:cNvSpPr txBox="1"/>
          <p:nvPr/>
        </p:nvSpPr>
        <p:spPr>
          <a:xfrm>
            <a:off x="2860675" y="769938"/>
            <a:ext cx="14065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输煤系统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795588" y="2327275"/>
            <a:ext cx="619125" cy="1460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3989388" y="3879850"/>
            <a:ext cx="1588" cy="4079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3886200" y="2162175"/>
            <a:ext cx="7938" cy="2778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4752975" y="5181600"/>
            <a:ext cx="250825" cy="3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tags/tag1.xml><?xml version="1.0" encoding="utf-8"?>
<p:tagLst xmlns:p="http://schemas.openxmlformats.org/presentationml/2006/main">
  <p:tag name="REFSHAPE" val="715716764"/>
  <p:tag name="KSO_WM_UNIT_PLACING_PICTURE_USER_VIEWPORT" val="{&quot;height&quot;:7995,&quot;width&quot;:12867.499212598424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2215</Words>
  <Application>WPS 演示</Application>
  <PresentationFormat>全屏显示(4:3)</PresentationFormat>
  <Paragraphs>457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27</vt:i4>
      </vt:variant>
    </vt:vector>
  </HeadingPairs>
  <TitlesOfParts>
    <vt:vector size="55" baseType="lpstr">
      <vt:lpstr>Arial</vt:lpstr>
      <vt:lpstr>宋体</vt:lpstr>
      <vt:lpstr>Wingdings</vt:lpstr>
      <vt:lpstr>黑体</vt:lpstr>
      <vt:lpstr>Times New Roman</vt:lpstr>
      <vt:lpstr>微软雅黑</vt:lpstr>
      <vt:lpstr>Arial Unicode MS</vt:lpstr>
      <vt:lpstr>Comic Sans MS</vt:lpstr>
      <vt:lpstr>楷体_GB2312</vt:lpstr>
      <vt:lpstr>新宋体</vt:lpstr>
      <vt:lpstr>默认设计模板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Paint.Picture</vt:lpstr>
      <vt:lpstr>PBrush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42</cp:revision>
  <dcterms:created xsi:type="dcterms:W3CDTF">2018-03-05T08:00:00Z</dcterms:created>
  <dcterms:modified xsi:type="dcterms:W3CDTF">2020-02-16T09:49:20Z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